
<file path=[Content_Types].xml><?xml version="1.0" encoding="utf-8"?>
<Types xmlns="http://schemas.openxmlformats.org/package/2006/content-types">
  <Default Extension="emf" ContentType="image/x-emf"/>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embedTrueTypeFonts="1" autoCompressPictures="0">
  <p:sldMasterIdLst>
    <p:sldMasterId id="2147483648" r:id="rId1"/>
  </p:sldMasterIdLst>
  <p:notesMasterIdLst>
    <p:notesMasterId r:id="rId60"/>
  </p:notesMasterIdLst>
  <p:sldIdLst>
    <p:sldId id="261" r:id="rId2"/>
    <p:sldId id="294" r:id="rId3"/>
    <p:sldId id="377" r:id="rId4"/>
    <p:sldId id="372" r:id="rId5"/>
    <p:sldId id="379" r:id="rId6"/>
    <p:sldId id="388" r:id="rId7"/>
    <p:sldId id="427" r:id="rId8"/>
    <p:sldId id="428" r:id="rId9"/>
    <p:sldId id="651" r:id="rId10"/>
    <p:sldId id="652" r:id="rId11"/>
    <p:sldId id="430" r:id="rId12"/>
    <p:sldId id="624" r:id="rId13"/>
    <p:sldId id="611" r:id="rId14"/>
    <p:sldId id="612" r:id="rId15"/>
    <p:sldId id="456" r:id="rId16"/>
    <p:sldId id="567" r:id="rId17"/>
    <p:sldId id="568" r:id="rId18"/>
    <p:sldId id="571" r:id="rId19"/>
    <p:sldId id="572" r:id="rId20"/>
    <p:sldId id="640" r:id="rId21"/>
    <p:sldId id="431" r:id="rId22"/>
    <p:sldId id="600" r:id="rId23"/>
    <p:sldId id="601" r:id="rId24"/>
    <p:sldId id="602" r:id="rId25"/>
    <p:sldId id="604" r:id="rId26"/>
    <p:sldId id="603" r:id="rId27"/>
    <p:sldId id="579" r:id="rId28"/>
    <p:sldId id="589" r:id="rId29"/>
    <p:sldId id="632" r:id="rId30"/>
    <p:sldId id="633" r:id="rId31"/>
    <p:sldId id="637" r:id="rId32"/>
    <p:sldId id="638" r:id="rId33"/>
    <p:sldId id="580" r:id="rId34"/>
    <p:sldId id="641" r:id="rId35"/>
    <p:sldId id="432" r:id="rId36"/>
    <p:sldId id="642" r:id="rId37"/>
    <p:sldId id="644" r:id="rId38"/>
    <p:sldId id="653" r:id="rId39"/>
    <p:sldId id="643" r:id="rId40"/>
    <p:sldId id="645" r:id="rId41"/>
    <p:sldId id="433" r:id="rId42"/>
    <p:sldId id="437" r:id="rId43"/>
    <p:sldId id="646" r:id="rId44"/>
    <p:sldId id="438" r:id="rId45"/>
    <p:sldId id="647" r:id="rId46"/>
    <p:sldId id="439" r:id="rId47"/>
    <p:sldId id="648" r:id="rId48"/>
    <p:sldId id="649" r:id="rId49"/>
    <p:sldId id="650" r:id="rId50"/>
    <p:sldId id="443" r:id="rId51"/>
    <p:sldId id="444" r:id="rId52"/>
    <p:sldId id="445" r:id="rId53"/>
    <p:sldId id="446" r:id="rId54"/>
    <p:sldId id="447" r:id="rId55"/>
    <p:sldId id="448" r:id="rId56"/>
    <p:sldId id="449" r:id="rId57"/>
    <p:sldId id="266" r:id="rId58"/>
    <p:sldId id="259" r:id="rId59"/>
  </p:sldIdLst>
  <p:sldSz cx="12192000" cy="6858000"/>
  <p:notesSz cx="6858000" cy="9144000"/>
  <p:embeddedFontLst>
    <p:embeddedFont>
      <p:font typeface="Bodoni MT" panose="02070603080606020203" pitchFamily="18" charset="0"/>
      <p:regular r:id="rId61"/>
      <p:bold r:id="rId62"/>
      <p:italic r:id="rId63"/>
      <p:boldItalic r:id="rId64"/>
    </p:embeddedFont>
    <p:embeddedFont>
      <p:font typeface="Sakkal Majalla" panose="02000000000000000000" pitchFamily="2" charset="-78"/>
      <p:regular r:id="rId65"/>
      <p:bold r:id="rId66"/>
    </p:embeddedFont>
    <p:embeddedFont>
      <p:font typeface="Source Sans Pro" panose="020B0503030403020204" pitchFamily="34" charset="0"/>
      <p:regular r:id="rId67"/>
      <p:bold r:id="rId68"/>
      <p:italic r:id="rId69"/>
      <p:boldItalic r:id="rId70"/>
    </p:embeddedFont>
    <p:embeddedFont>
      <p:font typeface="Traditional Arabic" panose="02020603050405020304" pitchFamily="18" charset="-78"/>
      <p:regular r:id="rId71"/>
      <p:bold r:id="rId72"/>
    </p:embeddedFont>
    <p:embeddedFont>
      <p:font typeface="TS Safaa" panose="020B0604020202020204" charset="-78"/>
      <p:regular r:id="rId73"/>
    </p:embeddedFont>
    <p:embeddedFont>
      <p:font typeface="TS Safaa Bold" panose="020B0604020202020204" charset="-78"/>
      <p:bold r:id="rId74"/>
    </p:embeddedFont>
    <p:embeddedFont>
      <p:font typeface="TS Safaa Medium" panose="020B0604020202020204" charset="-78"/>
      <p:regular r:id="rId75"/>
    </p:embeddedFont>
  </p:embeddedFontLst>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Waleed" initials="DW" lastIdx="1" clrIdx="0">
    <p:extLst>
      <p:ext uri="{19B8F6BF-5375-455C-9EA6-DF929625EA0E}">
        <p15:presenceInfo xmlns:p15="http://schemas.microsoft.com/office/powerpoint/2012/main" userId="Dr. Walee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200" autoAdjust="0"/>
    <p:restoredTop sz="93719" autoAdjust="0"/>
  </p:normalViewPr>
  <p:slideViewPr>
    <p:cSldViewPr snapToGrid="0">
      <p:cViewPr>
        <p:scale>
          <a:sx n="66" d="100"/>
          <a:sy n="66" d="100"/>
        </p:scale>
        <p:origin x="1430" y="490"/>
      </p:cViewPr>
      <p:guideLst>
        <p:guide orient="horz" pos="2160"/>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DD5577-7215-4327-B65F-B969DFA7D8AA}"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3053B5EC-5466-494D-8502-366D650A513B}">
      <dgm:prSet custT="1"/>
      <dgm:spPr/>
      <dgm:t>
        <a:bodyPr/>
        <a:lstStyle/>
        <a:p>
          <a:pPr algn="justLow" rtl="1"/>
          <a:r>
            <a:rPr lang="ar-SA" sz="2500">
              <a:latin typeface="Sakkal Majalla" panose="02000000000000000000" pitchFamily="2" charset="-78"/>
              <a:cs typeface="Sakkal Majalla" panose="02000000000000000000" pitchFamily="2" charset="-78"/>
            </a:rPr>
            <a:t>1- تعميم الوصول إلى المعرفة باستخدام مجموعة متنوعة من الأشكال الرقمية، والوسائط المتعددة</a:t>
          </a:r>
          <a:r>
            <a:rPr lang="ar-SA" sz="2500"/>
            <a:t>.</a:t>
          </a:r>
          <a:endParaRPr lang="en-US" sz="2500" dirty="0"/>
        </a:p>
      </dgm:t>
    </dgm:pt>
    <dgm:pt modelId="{F0A87D11-8DD2-4C83-83AA-AE69EB5EAA36}" type="parTrans" cxnId="{9EDC3BEE-9BCE-44FD-93B6-9A115A901CBA}">
      <dgm:prSet/>
      <dgm:spPr/>
      <dgm:t>
        <a:bodyPr/>
        <a:lstStyle/>
        <a:p>
          <a:endParaRPr lang="en-US" sz="2500"/>
        </a:p>
      </dgm:t>
    </dgm:pt>
    <dgm:pt modelId="{8E6898A0-068C-46FF-A20F-63D1AD559BEC}" type="sibTrans" cxnId="{9EDC3BEE-9BCE-44FD-93B6-9A115A901CBA}">
      <dgm:prSet custT="1"/>
      <dgm:spPr/>
      <dgm:t>
        <a:bodyPr/>
        <a:lstStyle/>
        <a:p>
          <a:endParaRPr lang="en-US" sz="2500" dirty="0"/>
        </a:p>
      </dgm:t>
    </dgm:pt>
    <dgm:pt modelId="{BD044ED3-FA3F-4588-8F10-FFDF3BC26C65}">
      <dgm:prSet custT="1"/>
      <dgm:spPr/>
      <dgm:t>
        <a:bodyPr/>
        <a:lstStyle/>
        <a:p>
          <a:r>
            <a:rPr lang="ar-SA" sz="2500">
              <a:latin typeface="Sakkal Majalla" panose="02000000000000000000" pitchFamily="2" charset="-78"/>
              <a:cs typeface="Sakkal Majalla" panose="02000000000000000000" pitchFamily="2" charset="-78"/>
            </a:rPr>
            <a:t>2- إشراك الطلاب في المحتوى الدراسي.</a:t>
          </a:r>
          <a:endParaRPr lang="en-US" sz="2500" dirty="0">
            <a:latin typeface="Sakkal Majalla" panose="02000000000000000000" pitchFamily="2" charset="-78"/>
            <a:cs typeface="Sakkal Majalla" panose="02000000000000000000" pitchFamily="2" charset="-78"/>
          </a:endParaRPr>
        </a:p>
      </dgm:t>
    </dgm:pt>
    <dgm:pt modelId="{9B9B896F-3DC3-4CF0-9AEE-6B16CC851586}" type="parTrans" cxnId="{3223A3A2-BF44-4B25-A03E-9DF59BF8F552}">
      <dgm:prSet/>
      <dgm:spPr/>
      <dgm:t>
        <a:bodyPr/>
        <a:lstStyle/>
        <a:p>
          <a:endParaRPr lang="en-US" sz="2500"/>
        </a:p>
      </dgm:t>
    </dgm:pt>
    <dgm:pt modelId="{472155AE-D14F-4865-A28E-14712CB05B97}" type="sibTrans" cxnId="{3223A3A2-BF44-4B25-A03E-9DF59BF8F552}">
      <dgm:prSet custT="1"/>
      <dgm:spPr/>
      <dgm:t>
        <a:bodyPr/>
        <a:lstStyle/>
        <a:p>
          <a:endParaRPr lang="en-US" sz="2500" dirty="0"/>
        </a:p>
      </dgm:t>
    </dgm:pt>
    <dgm:pt modelId="{BB4ABBE3-8AFD-4A3C-AB56-A75E04843264}">
      <dgm:prSet custT="1"/>
      <dgm:spPr/>
      <dgm:t>
        <a:bodyPr/>
        <a:lstStyle/>
        <a:p>
          <a:pPr algn="justLow" rtl="1"/>
          <a:r>
            <a:rPr lang="ar-SA" sz="2500">
              <a:latin typeface="Sakkal Majalla" panose="02000000000000000000" pitchFamily="2" charset="-78"/>
              <a:cs typeface="Sakkal Majalla" panose="02000000000000000000" pitchFamily="2" charset="-78"/>
            </a:rPr>
            <a:t>3- تحديث دائم للمعلومات والمناهج لتتوافق مع التطورات العلمية والأكاديمية.</a:t>
          </a:r>
          <a:endParaRPr lang="en-US" sz="2500" dirty="0">
            <a:latin typeface="Sakkal Majalla" panose="02000000000000000000" pitchFamily="2" charset="-78"/>
            <a:cs typeface="Sakkal Majalla" panose="02000000000000000000" pitchFamily="2" charset="-78"/>
          </a:endParaRPr>
        </a:p>
      </dgm:t>
    </dgm:pt>
    <dgm:pt modelId="{2739BE47-BE6C-4F6B-89C2-B061465B50E8}" type="parTrans" cxnId="{AEF0A34A-1131-4C9B-A83D-76FAD15413FE}">
      <dgm:prSet/>
      <dgm:spPr/>
      <dgm:t>
        <a:bodyPr/>
        <a:lstStyle/>
        <a:p>
          <a:endParaRPr lang="en-US" sz="2500"/>
        </a:p>
      </dgm:t>
    </dgm:pt>
    <dgm:pt modelId="{87F35A91-EC41-42AC-90E4-68FD662EA8EF}" type="sibTrans" cxnId="{AEF0A34A-1131-4C9B-A83D-76FAD15413FE}">
      <dgm:prSet custT="1"/>
      <dgm:spPr/>
      <dgm:t>
        <a:bodyPr/>
        <a:lstStyle/>
        <a:p>
          <a:endParaRPr lang="en-US" sz="2500" dirty="0"/>
        </a:p>
      </dgm:t>
    </dgm:pt>
    <dgm:pt modelId="{5AC6FAAA-45B9-4B3C-819C-7B926EB14CE2}">
      <dgm:prSet custT="1"/>
      <dgm:spPr/>
      <dgm:t>
        <a:bodyPr/>
        <a:lstStyle/>
        <a:p>
          <a:pPr rtl="1"/>
          <a:r>
            <a:rPr lang="ar-SA" sz="2500">
              <a:latin typeface="Sakkal Majalla" panose="02000000000000000000" pitchFamily="2" charset="-78"/>
              <a:cs typeface="Sakkal Majalla" panose="02000000000000000000" pitchFamily="2" charset="-78"/>
            </a:rPr>
            <a:t>4- الاستفادة من الموارد التعليمية التي أنتجت من</a:t>
          </a:r>
          <a:r>
            <a:rPr lang="ar-EG" sz="2500">
              <a:latin typeface="Sakkal Majalla" panose="02000000000000000000" pitchFamily="2" charset="-78"/>
              <a:cs typeface="Sakkal Majalla" panose="02000000000000000000" pitchFamily="2" charset="-78"/>
            </a:rPr>
            <a:t> </a:t>
          </a:r>
          <a:r>
            <a:rPr lang="ar-SA" sz="2500">
              <a:latin typeface="Sakkal Majalla" panose="02000000000000000000" pitchFamily="2" charset="-78"/>
              <a:cs typeface="Sakkal Majalla" panose="02000000000000000000" pitchFamily="2" charset="-78"/>
            </a:rPr>
            <a:t>قبل خبراء العالم المشهورين في مختلف المجالات.</a:t>
          </a:r>
          <a:endParaRPr lang="en-US" sz="2500" dirty="0">
            <a:latin typeface="Sakkal Majalla" panose="02000000000000000000" pitchFamily="2" charset="-78"/>
            <a:cs typeface="Sakkal Majalla" panose="02000000000000000000" pitchFamily="2" charset="-78"/>
          </a:endParaRPr>
        </a:p>
      </dgm:t>
    </dgm:pt>
    <dgm:pt modelId="{4B894C7B-A114-45A7-99BF-922ABA280365}" type="parTrans" cxnId="{569D8DD7-C633-44EA-AAA1-90CE59D308AF}">
      <dgm:prSet/>
      <dgm:spPr/>
      <dgm:t>
        <a:bodyPr/>
        <a:lstStyle/>
        <a:p>
          <a:endParaRPr lang="en-US" sz="2500"/>
        </a:p>
      </dgm:t>
    </dgm:pt>
    <dgm:pt modelId="{99DB24AB-4899-49AD-B95B-AFF78B4AA677}" type="sibTrans" cxnId="{569D8DD7-C633-44EA-AAA1-90CE59D308AF}">
      <dgm:prSet custT="1"/>
      <dgm:spPr/>
      <dgm:t>
        <a:bodyPr/>
        <a:lstStyle/>
        <a:p>
          <a:endParaRPr lang="en-US" sz="2500" dirty="0"/>
        </a:p>
      </dgm:t>
    </dgm:pt>
    <dgm:pt modelId="{3F50AD50-53C2-4D07-9541-6F646A58672E}">
      <dgm:prSet custT="1"/>
      <dgm:spPr/>
      <dgm:t>
        <a:bodyPr/>
        <a:lstStyle/>
        <a:p>
          <a:pPr rtl="1"/>
          <a:r>
            <a:rPr lang="ar-SA" sz="2500">
              <a:latin typeface="Sakkal Majalla" panose="02000000000000000000" pitchFamily="2" charset="-78"/>
              <a:cs typeface="Sakkal Majalla" panose="02000000000000000000" pitchFamily="2" charset="-78"/>
            </a:rPr>
            <a:t>5- تنويع و إثراء المصادر، وخلق فرص أكبر للتحليل المقارن و النقاش والحوار.</a:t>
          </a:r>
          <a:endParaRPr lang="en-US" sz="2500" dirty="0">
            <a:latin typeface="Sakkal Majalla" panose="02000000000000000000" pitchFamily="2" charset="-78"/>
            <a:cs typeface="Sakkal Majalla" panose="02000000000000000000" pitchFamily="2" charset="-78"/>
          </a:endParaRPr>
        </a:p>
      </dgm:t>
    </dgm:pt>
    <dgm:pt modelId="{4BCB81FD-7510-412E-8F38-BF49CC4D1880}" type="parTrans" cxnId="{DD7B9CA0-9AF8-4325-B435-7F74762B7ACD}">
      <dgm:prSet/>
      <dgm:spPr/>
      <dgm:t>
        <a:bodyPr/>
        <a:lstStyle/>
        <a:p>
          <a:endParaRPr lang="en-US" sz="2500"/>
        </a:p>
      </dgm:t>
    </dgm:pt>
    <dgm:pt modelId="{ACCD48E4-5ACF-4919-903F-B9D5C1EDFF50}" type="sibTrans" cxnId="{DD7B9CA0-9AF8-4325-B435-7F74762B7ACD}">
      <dgm:prSet custT="1"/>
      <dgm:spPr/>
      <dgm:t>
        <a:bodyPr/>
        <a:lstStyle/>
        <a:p>
          <a:endParaRPr lang="en-US" sz="2500" dirty="0"/>
        </a:p>
      </dgm:t>
    </dgm:pt>
    <dgm:pt modelId="{2D314B3A-063B-405B-BE3F-63BBF798D54F}">
      <dgm:prSet custT="1"/>
      <dgm:spPr/>
      <dgm:t>
        <a:bodyPr/>
        <a:lstStyle/>
        <a:p>
          <a:pPr algn="justLow" rtl="1"/>
          <a:r>
            <a:rPr lang="ar-SA" sz="2500">
              <a:latin typeface="Sakkal Majalla" panose="02000000000000000000" pitchFamily="2" charset="-78"/>
              <a:cs typeface="Sakkal Majalla" panose="02000000000000000000" pitchFamily="2" charset="-78"/>
            </a:rPr>
            <a:t>6- توفير الوقت والمال لأن المواد عادة تكون جاهزة للاستخدام الفوري.</a:t>
          </a:r>
          <a:endParaRPr lang="en-US" sz="2500" dirty="0">
            <a:latin typeface="Sakkal Majalla" panose="02000000000000000000" pitchFamily="2" charset="-78"/>
            <a:cs typeface="Sakkal Majalla" panose="02000000000000000000" pitchFamily="2" charset="-78"/>
          </a:endParaRPr>
        </a:p>
      </dgm:t>
    </dgm:pt>
    <dgm:pt modelId="{3F45757D-B1BB-4DF9-9DC5-D44449996F0F}" type="parTrans" cxnId="{7C10890D-C2CC-4E51-9330-65CA87BC2C31}">
      <dgm:prSet/>
      <dgm:spPr/>
      <dgm:t>
        <a:bodyPr/>
        <a:lstStyle/>
        <a:p>
          <a:endParaRPr lang="en-US" sz="2500"/>
        </a:p>
      </dgm:t>
    </dgm:pt>
    <dgm:pt modelId="{971B2EAC-2489-47B3-859B-109293BFEDE9}" type="sibTrans" cxnId="{7C10890D-C2CC-4E51-9330-65CA87BC2C31}">
      <dgm:prSet/>
      <dgm:spPr/>
      <dgm:t>
        <a:bodyPr/>
        <a:lstStyle/>
        <a:p>
          <a:endParaRPr lang="en-US" sz="2500"/>
        </a:p>
      </dgm:t>
    </dgm:pt>
    <dgm:pt modelId="{738AA348-6BE3-46D0-BD4C-000CAA6B9087}" type="pres">
      <dgm:prSet presAssocID="{86DD5577-7215-4327-B65F-B969DFA7D8AA}" presName="Name0" presStyleCnt="0">
        <dgm:presLayoutVars>
          <dgm:dir/>
          <dgm:resizeHandles val="exact"/>
        </dgm:presLayoutVars>
      </dgm:prSet>
      <dgm:spPr/>
    </dgm:pt>
    <dgm:pt modelId="{1A84F742-53A4-4C9D-B650-B40121097F0F}" type="pres">
      <dgm:prSet presAssocID="{3053B5EC-5466-494D-8502-366D650A513B}" presName="node" presStyleLbl="node1" presStyleIdx="0" presStyleCnt="6">
        <dgm:presLayoutVars>
          <dgm:bulletEnabled val="1"/>
        </dgm:presLayoutVars>
      </dgm:prSet>
      <dgm:spPr/>
    </dgm:pt>
    <dgm:pt modelId="{9AAA92B9-FA6D-4D8F-BD8B-006EF9322632}" type="pres">
      <dgm:prSet presAssocID="{8E6898A0-068C-46FF-A20F-63D1AD559BEC}" presName="sibTrans" presStyleLbl="sibTrans1D1" presStyleIdx="0" presStyleCnt="5"/>
      <dgm:spPr/>
    </dgm:pt>
    <dgm:pt modelId="{D3AADC75-B238-41F6-8400-2D13EC67EB6A}" type="pres">
      <dgm:prSet presAssocID="{8E6898A0-068C-46FF-A20F-63D1AD559BEC}" presName="connectorText" presStyleLbl="sibTrans1D1" presStyleIdx="0" presStyleCnt="5"/>
      <dgm:spPr/>
    </dgm:pt>
    <dgm:pt modelId="{417C073A-2C2E-4C48-9E9A-A7B3588BAB6B}" type="pres">
      <dgm:prSet presAssocID="{BD044ED3-FA3F-4588-8F10-FFDF3BC26C65}" presName="node" presStyleLbl="node1" presStyleIdx="1" presStyleCnt="6">
        <dgm:presLayoutVars>
          <dgm:bulletEnabled val="1"/>
        </dgm:presLayoutVars>
      </dgm:prSet>
      <dgm:spPr/>
    </dgm:pt>
    <dgm:pt modelId="{B0ECA93D-7B13-45E6-89E4-9D9B2D6BD6AC}" type="pres">
      <dgm:prSet presAssocID="{472155AE-D14F-4865-A28E-14712CB05B97}" presName="sibTrans" presStyleLbl="sibTrans1D1" presStyleIdx="1" presStyleCnt="5"/>
      <dgm:spPr/>
    </dgm:pt>
    <dgm:pt modelId="{4BDAC2A5-BC09-4CBA-ADB6-728CB3BE1F50}" type="pres">
      <dgm:prSet presAssocID="{472155AE-D14F-4865-A28E-14712CB05B97}" presName="connectorText" presStyleLbl="sibTrans1D1" presStyleIdx="1" presStyleCnt="5"/>
      <dgm:spPr/>
    </dgm:pt>
    <dgm:pt modelId="{7CFA755F-8C76-462E-9D6B-B40E5BCB61D7}" type="pres">
      <dgm:prSet presAssocID="{BB4ABBE3-8AFD-4A3C-AB56-A75E04843264}" presName="node" presStyleLbl="node1" presStyleIdx="2" presStyleCnt="6">
        <dgm:presLayoutVars>
          <dgm:bulletEnabled val="1"/>
        </dgm:presLayoutVars>
      </dgm:prSet>
      <dgm:spPr/>
    </dgm:pt>
    <dgm:pt modelId="{A6621F09-8FAD-48B3-84A0-621AFD9E3DF7}" type="pres">
      <dgm:prSet presAssocID="{87F35A91-EC41-42AC-90E4-68FD662EA8EF}" presName="sibTrans" presStyleLbl="sibTrans1D1" presStyleIdx="2" presStyleCnt="5"/>
      <dgm:spPr/>
    </dgm:pt>
    <dgm:pt modelId="{0F6283DF-C2BD-47A0-994A-16EA34BB4997}" type="pres">
      <dgm:prSet presAssocID="{87F35A91-EC41-42AC-90E4-68FD662EA8EF}" presName="connectorText" presStyleLbl="sibTrans1D1" presStyleIdx="2" presStyleCnt="5"/>
      <dgm:spPr/>
    </dgm:pt>
    <dgm:pt modelId="{DE6AD2C8-5E77-4C11-9482-25ACAE0247FB}" type="pres">
      <dgm:prSet presAssocID="{5AC6FAAA-45B9-4B3C-819C-7B926EB14CE2}" presName="node" presStyleLbl="node1" presStyleIdx="3" presStyleCnt="6">
        <dgm:presLayoutVars>
          <dgm:bulletEnabled val="1"/>
        </dgm:presLayoutVars>
      </dgm:prSet>
      <dgm:spPr/>
    </dgm:pt>
    <dgm:pt modelId="{39994D7E-426D-425E-AFC9-0AD69E482C50}" type="pres">
      <dgm:prSet presAssocID="{99DB24AB-4899-49AD-B95B-AFF78B4AA677}" presName="sibTrans" presStyleLbl="sibTrans1D1" presStyleIdx="3" presStyleCnt="5"/>
      <dgm:spPr/>
    </dgm:pt>
    <dgm:pt modelId="{F20619ED-19A3-402C-AD9A-947D40F3F995}" type="pres">
      <dgm:prSet presAssocID="{99DB24AB-4899-49AD-B95B-AFF78B4AA677}" presName="connectorText" presStyleLbl="sibTrans1D1" presStyleIdx="3" presStyleCnt="5"/>
      <dgm:spPr/>
    </dgm:pt>
    <dgm:pt modelId="{AC36FC89-0006-4F50-8600-D8596809045B}" type="pres">
      <dgm:prSet presAssocID="{3F50AD50-53C2-4D07-9541-6F646A58672E}" presName="node" presStyleLbl="node1" presStyleIdx="4" presStyleCnt="6">
        <dgm:presLayoutVars>
          <dgm:bulletEnabled val="1"/>
        </dgm:presLayoutVars>
      </dgm:prSet>
      <dgm:spPr/>
    </dgm:pt>
    <dgm:pt modelId="{BE7B6406-AFE4-459B-9CFE-5E9D7AA73A5D}" type="pres">
      <dgm:prSet presAssocID="{ACCD48E4-5ACF-4919-903F-B9D5C1EDFF50}" presName="sibTrans" presStyleLbl="sibTrans1D1" presStyleIdx="4" presStyleCnt="5"/>
      <dgm:spPr/>
    </dgm:pt>
    <dgm:pt modelId="{44F25ACA-0F55-477C-BE9C-1B45F94207F2}" type="pres">
      <dgm:prSet presAssocID="{ACCD48E4-5ACF-4919-903F-B9D5C1EDFF50}" presName="connectorText" presStyleLbl="sibTrans1D1" presStyleIdx="4" presStyleCnt="5"/>
      <dgm:spPr/>
    </dgm:pt>
    <dgm:pt modelId="{A1F916E8-EA4F-402E-909A-5AEA4C99B43C}" type="pres">
      <dgm:prSet presAssocID="{2D314B3A-063B-405B-BE3F-63BBF798D54F}" presName="node" presStyleLbl="node1" presStyleIdx="5" presStyleCnt="6">
        <dgm:presLayoutVars>
          <dgm:bulletEnabled val="1"/>
        </dgm:presLayoutVars>
      </dgm:prSet>
      <dgm:spPr/>
    </dgm:pt>
  </dgm:ptLst>
  <dgm:cxnLst>
    <dgm:cxn modelId="{7C10890D-C2CC-4E51-9330-65CA87BC2C31}" srcId="{86DD5577-7215-4327-B65F-B969DFA7D8AA}" destId="{2D314B3A-063B-405B-BE3F-63BBF798D54F}" srcOrd="5" destOrd="0" parTransId="{3F45757D-B1BB-4DF9-9DC5-D44449996F0F}" sibTransId="{971B2EAC-2489-47B3-859B-109293BFEDE9}"/>
    <dgm:cxn modelId="{DF0F1413-78A5-4194-B024-9FD0ED92A2B4}" type="presOf" srcId="{8E6898A0-068C-46FF-A20F-63D1AD559BEC}" destId="{D3AADC75-B238-41F6-8400-2D13EC67EB6A}" srcOrd="1" destOrd="0" presId="urn:microsoft.com/office/officeart/2016/7/layout/RepeatingBendingProcessNew"/>
    <dgm:cxn modelId="{8C68481B-1279-4D28-AC73-6226517DF5D9}" type="presOf" srcId="{472155AE-D14F-4865-A28E-14712CB05B97}" destId="{B0ECA93D-7B13-45E6-89E4-9D9B2D6BD6AC}" srcOrd="0" destOrd="0" presId="urn:microsoft.com/office/officeart/2016/7/layout/RepeatingBendingProcessNew"/>
    <dgm:cxn modelId="{39724330-E621-4912-A897-15D7F6CBFA82}" type="presOf" srcId="{2D314B3A-063B-405B-BE3F-63BBF798D54F}" destId="{A1F916E8-EA4F-402E-909A-5AEA4C99B43C}" srcOrd="0" destOrd="0" presId="urn:microsoft.com/office/officeart/2016/7/layout/RepeatingBendingProcessNew"/>
    <dgm:cxn modelId="{6ADD2A32-B559-4393-A031-5BFCEA116067}" type="presOf" srcId="{8E6898A0-068C-46FF-A20F-63D1AD559BEC}" destId="{9AAA92B9-FA6D-4D8F-BD8B-006EF9322632}" srcOrd="0" destOrd="0" presId="urn:microsoft.com/office/officeart/2016/7/layout/RepeatingBendingProcessNew"/>
    <dgm:cxn modelId="{19339441-C9DD-4A92-B584-9FCA82B2A21D}" type="presOf" srcId="{BD044ED3-FA3F-4588-8F10-FFDF3BC26C65}" destId="{417C073A-2C2E-4C48-9E9A-A7B3588BAB6B}" srcOrd="0" destOrd="0" presId="urn:microsoft.com/office/officeart/2016/7/layout/RepeatingBendingProcessNew"/>
    <dgm:cxn modelId="{AEF0A34A-1131-4C9B-A83D-76FAD15413FE}" srcId="{86DD5577-7215-4327-B65F-B969DFA7D8AA}" destId="{BB4ABBE3-8AFD-4A3C-AB56-A75E04843264}" srcOrd="2" destOrd="0" parTransId="{2739BE47-BE6C-4F6B-89C2-B061465B50E8}" sibTransId="{87F35A91-EC41-42AC-90E4-68FD662EA8EF}"/>
    <dgm:cxn modelId="{E228856D-E6CD-433B-A7E4-FF6C0B9592A7}" type="presOf" srcId="{86DD5577-7215-4327-B65F-B969DFA7D8AA}" destId="{738AA348-6BE3-46D0-BD4C-000CAA6B9087}" srcOrd="0" destOrd="0" presId="urn:microsoft.com/office/officeart/2016/7/layout/RepeatingBendingProcessNew"/>
    <dgm:cxn modelId="{09629C4D-5C27-4D85-9CD2-FEE8954D0C25}" type="presOf" srcId="{472155AE-D14F-4865-A28E-14712CB05B97}" destId="{4BDAC2A5-BC09-4CBA-ADB6-728CB3BE1F50}" srcOrd="1" destOrd="0" presId="urn:microsoft.com/office/officeart/2016/7/layout/RepeatingBendingProcessNew"/>
    <dgm:cxn modelId="{E098047A-07A8-470A-BCB7-EBF2F7E9836D}" type="presOf" srcId="{ACCD48E4-5ACF-4919-903F-B9D5C1EDFF50}" destId="{44F25ACA-0F55-477C-BE9C-1B45F94207F2}" srcOrd="1" destOrd="0" presId="urn:microsoft.com/office/officeart/2016/7/layout/RepeatingBendingProcessNew"/>
    <dgm:cxn modelId="{D0DEF287-6529-406A-8B0D-9E23FB7F342A}" type="presOf" srcId="{3053B5EC-5466-494D-8502-366D650A513B}" destId="{1A84F742-53A4-4C9D-B650-B40121097F0F}" srcOrd="0" destOrd="0" presId="urn:microsoft.com/office/officeart/2016/7/layout/RepeatingBendingProcessNew"/>
    <dgm:cxn modelId="{7FF9A894-FDDA-4BFA-8A43-CFD3C897D762}" type="presOf" srcId="{3F50AD50-53C2-4D07-9541-6F646A58672E}" destId="{AC36FC89-0006-4F50-8600-D8596809045B}" srcOrd="0" destOrd="0" presId="urn:microsoft.com/office/officeart/2016/7/layout/RepeatingBendingProcessNew"/>
    <dgm:cxn modelId="{A88B4597-3C85-493B-B33D-E81377B32BC0}" type="presOf" srcId="{99DB24AB-4899-49AD-B95B-AFF78B4AA677}" destId="{F20619ED-19A3-402C-AD9A-947D40F3F995}" srcOrd="1" destOrd="0" presId="urn:microsoft.com/office/officeart/2016/7/layout/RepeatingBendingProcessNew"/>
    <dgm:cxn modelId="{60303999-E2DE-40EB-9BE3-DF5DA372F0F7}" type="presOf" srcId="{BB4ABBE3-8AFD-4A3C-AB56-A75E04843264}" destId="{7CFA755F-8C76-462E-9D6B-B40E5BCB61D7}" srcOrd="0" destOrd="0" presId="urn:microsoft.com/office/officeart/2016/7/layout/RepeatingBendingProcessNew"/>
    <dgm:cxn modelId="{DD7B9CA0-9AF8-4325-B435-7F74762B7ACD}" srcId="{86DD5577-7215-4327-B65F-B969DFA7D8AA}" destId="{3F50AD50-53C2-4D07-9541-6F646A58672E}" srcOrd="4" destOrd="0" parTransId="{4BCB81FD-7510-412E-8F38-BF49CC4D1880}" sibTransId="{ACCD48E4-5ACF-4919-903F-B9D5C1EDFF50}"/>
    <dgm:cxn modelId="{3223A3A2-BF44-4B25-A03E-9DF59BF8F552}" srcId="{86DD5577-7215-4327-B65F-B969DFA7D8AA}" destId="{BD044ED3-FA3F-4588-8F10-FFDF3BC26C65}" srcOrd="1" destOrd="0" parTransId="{9B9B896F-3DC3-4CF0-9AEE-6B16CC851586}" sibTransId="{472155AE-D14F-4865-A28E-14712CB05B97}"/>
    <dgm:cxn modelId="{A1BBBFA2-D27E-4652-A0C1-7134BCC36722}" type="presOf" srcId="{87F35A91-EC41-42AC-90E4-68FD662EA8EF}" destId="{A6621F09-8FAD-48B3-84A0-621AFD9E3DF7}" srcOrd="0" destOrd="0" presId="urn:microsoft.com/office/officeart/2016/7/layout/RepeatingBendingProcessNew"/>
    <dgm:cxn modelId="{134E77B1-1258-4018-A579-7EED984F2AFF}" type="presOf" srcId="{5AC6FAAA-45B9-4B3C-819C-7B926EB14CE2}" destId="{DE6AD2C8-5E77-4C11-9482-25ACAE0247FB}" srcOrd="0" destOrd="0" presId="urn:microsoft.com/office/officeart/2016/7/layout/RepeatingBendingProcessNew"/>
    <dgm:cxn modelId="{9E92B4BA-ECC3-42D8-86EA-E699A3245C77}" type="presOf" srcId="{87F35A91-EC41-42AC-90E4-68FD662EA8EF}" destId="{0F6283DF-C2BD-47A0-994A-16EA34BB4997}" srcOrd="1" destOrd="0" presId="urn:microsoft.com/office/officeart/2016/7/layout/RepeatingBendingProcessNew"/>
    <dgm:cxn modelId="{91897FCC-2B34-4FD7-AD12-AB6BF83B2318}" type="presOf" srcId="{ACCD48E4-5ACF-4919-903F-B9D5C1EDFF50}" destId="{BE7B6406-AFE4-459B-9CFE-5E9D7AA73A5D}" srcOrd="0" destOrd="0" presId="urn:microsoft.com/office/officeart/2016/7/layout/RepeatingBendingProcessNew"/>
    <dgm:cxn modelId="{C1232ACE-22AC-419B-9DF1-E528C78FD943}" type="presOf" srcId="{99DB24AB-4899-49AD-B95B-AFF78B4AA677}" destId="{39994D7E-426D-425E-AFC9-0AD69E482C50}" srcOrd="0" destOrd="0" presId="urn:microsoft.com/office/officeart/2016/7/layout/RepeatingBendingProcessNew"/>
    <dgm:cxn modelId="{569D8DD7-C633-44EA-AAA1-90CE59D308AF}" srcId="{86DD5577-7215-4327-B65F-B969DFA7D8AA}" destId="{5AC6FAAA-45B9-4B3C-819C-7B926EB14CE2}" srcOrd="3" destOrd="0" parTransId="{4B894C7B-A114-45A7-99BF-922ABA280365}" sibTransId="{99DB24AB-4899-49AD-B95B-AFF78B4AA677}"/>
    <dgm:cxn modelId="{9EDC3BEE-9BCE-44FD-93B6-9A115A901CBA}" srcId="{86DD5577-7215-4327-B65F-B969DFA7D8AA}" destId="{3053B5EC-5466-494D-8502-366D650A513B}" srcOrd="0" destOrd="0" parTransId="{F0A87D11-8DD2-4C83-83AA-AE69EB5EAA36}" sibTransId="{8E6898A0-068C-46FF-A20F-63D1AD559BEC}"/>
    <dgm:cxn modelId="{087A986D-0CBE-487E-BF9B-4835D5298800}" type="presParOf" srcId="{738AA348-6BE3-46D0-BD4C-000CAA6B9087}" destId="{1A84F742-53A4-4C9D-B650-B40121097F0F}" srcOrd="0" destOrd="0" presId="urn:microsoft.com/office/officeart/2016/7/layout/RepeatingBendingProcessNew"/>
    <dgm:cxn modelId="{2878C11A-66C2-4E49-BEBE-CDE1E36319F3}" type="presParOf" srcId="{738AA348-6BE3-46D0-BD4C-000CAA6B9087}" destId="{9AAA92B9-FA6D-4D8F-BD8B-006EF9322632}" srcOrd="1" destOrd="0" presId="urn:microsoft.com/office/officeart/2016/7/layout/RepeatingBendingProcessNew"/>
    <dgm:cxn modelId="{AE99F559-C986-4D5D-864E-9286F238521D}" type="presParOf" srcId="{9AAA92B9-FA6D-4D8F-BD8B-006EF9322632}" destId="{D3AADC75-B238-41F6-8400-2D13EC67EB6A}" srcOrd="0" destOrd="0" presId="urn:microsoft.com/office/officeart/2016/7/layout/RepeatingBendingProcessNew"/>
    <dgm:cxn modelId="{68E10F08-0D6B-4798-8126-B39ABE5558B7}" type="presParOf" srcId="{738AA348-6BE3-46D0-BD4C-000CAA6B9087}" destId="{417C073A-2C2E-4C48-9E9A-A7B3588BAB6B}" srcOrd="2" destOrd="0" presId="urn:microsoft.com/office/officeart/2016/7/layout/RepeatingBendingProcessNew"/>
    <dgm:cxn modelId="{68AE8FEB-6062-4ECE-9CC6-3C1E8319F433}" type="presParOf" srcId="{738AA348-6BE3-46D0-BD4C-000CAA6B9087}" destId="{B0ECA93D-7B13-45E6-89E4-9D9B2D6BD6AC}" srcOrd="3" destOrd="0" presId="urn:microsoft.com/office/officeart/2016/7/layout/RepeatingBendingProcessNew"/>
    <dgm:cxn modelId="{D7D42B00-490C-4E2A-9294-861E0C3248A4}" type="presParOf" srcId="{B0ECA93D-7B13-45E6-89E4-9D9B2D6BD6AC}" destId="{4BDAC2A5-BC09-4CBA-ADB6-728CB3BE1F50}" srcOrd="0" destOrd="0" presId="urn:microsoft.com/office/officeart/2016/7/layout/RepeatingBendingProcessNew"/>
    <dgm:cxn modelId="{38ACF288-B616-4B1E-9800-0ECABF45735E}" type="presParOf" srcId="{738AA348-6BE3-46D0-BD4C-000CAA6B9087}" destId="{7CFA755F-8C76-462E-9D6B-B40E5BCB61D7}" srcOrd="4" destOrd="0" presId="urn:microsoft.com/office/officeart/2016/7/layout/RepeatingBendingProcessNew"/>
    <dgm:cxn modelId="{EEC35A17-F86B-49D4-BAF1-3D146D4C6090}" type="presParOf" srcId="{738AA348-6BE3-46D0-BD4C-000CAA6B9087}" destId="{A6621F09-8FAD-48B3-84A0-621AFD9E3DF7}" srcOrd="5" destOrd="0" presId="urn:microsoft.com/office/officeart/2016/7/layout/RepeatingBendingProcessNew"/>
    <dgm:cxn modelId="{92E961DA-C280-48EB-8220-1DBFA3F23E51}" type="presParOf" srcId="{A6621F09-8FAD-48B3-84A0-621AFD9E3DF7}" destId="{0F6283DF-C2BD-47A0-994A-16EA34BB4997}" srcOrd="0" destOrd="0" presId="urn:microsoft.com/office/officeart/2016/7/layout/RepeatingBendingProcessNew"/>
    <dgm:cxn modelId="{CB2C875B-010D-4C97-9978-117F5820E892}" type="presParOf" srcId="{738AA348-6BE3-46D0-BD4C-000CAA6B9087}" destId="{DE6AD2C8-5E77-4C11-9482-25ACAE0247FB}" srcOrd="6" destOrd="0" presId="urn:microsoft.com/office/officeart/2016/7/layout/RepeatingBendingProcessNew"/>
    <dgm:cxn modelId="{3BC378CA-E504-444C-B8C2-E7EDF4A1E3F2}" type="presParOf" srcId="{738AA348-6BE3-46D0-BD4C-000CAA6B9087}" destId="{39994D7E-426D-425E-AFC9-0AD69E482C50}" srcOrd="7" destOrd="0" presId="urn:microsoft.com/office/officeart/2016/7/layout/RepeatingBendingProcessNew"/>
    <dgm:cxn modelId="{3FAA89AC-04EC-43AD-BAB8-0D6662166024}" type="presParOf" srcId="{39994D7E-426D-425E-AFC9-0AD69E482C50}" destId="{F20619ED-19A3-402C-AD9A-947D40F3F995}" srcOrd="0" destOrd="0" presId="urn:microsoft.com/office/officeart/2016/7/layout/RepeatingBendingProcessNew"/>
    <dgm:cxn modelId="{A1700FB2-DC03-428E-800F-55299E7F4BEA}" type="presParOf" srcId="{738AA348-6BE3-46D0-BD4C-000CAA6B9087}" destId="{AC36FC89-0006-4F50-8600-D8596809045B}" srcOrd="8" destOrd="0" presId="urn:microsoft.com/office/officeart/2016/7/layout/RepeatingBendingProcessNew"/>
    <dgm:cxn modelId="{03161ADF-4DCF-42F5-A9B9-11E86BAE7252}" type="presParOf" srcId="{738AA348-6BE3-46D0-BD4C-000CAA6B9087}" destId="{BE7B6406-AFE4-459B-9CFE-5E9D7AA73A5D}" srcOrd="9" destOrd="0" presId="urn:microsoft.com/office/officeart/2016/7/layout/RepeatingBendingProcessNew"/>
    <dgm:cxn modelId="{E83F3DC7-8A52-4236-B051-B345CA7EEC67}" type="presParOf" srcId="{BE7B6406-AFE4-459B-9CFE-5E9D7AA73A5D}" destId="{44F25ACA-0F55-477C-BE9C-1B45F94207F2}" srcOrd="0" destOrd="0" presId="urn:microsoft.com/office/officeart/2016/7/layout/RepeatingBendingProcessNew"/>
    <dgm:cxn modelId="{1837C7FE-9225-41C5-9F40-5C6552BBFE27}" type="presParOf" srcId="{738AA348-6BE3-46D0-BD4C-000CAA6B9087}" destId="{A1F916E8-EA4F-402E-909A-5AEA4C99B43C}" srcOrd="10" destOrd="0" presId="urn:microsoft.com/office/officeart/2016/7/layout/RepeatingBendingProcessNew"/>
  </dgm:cxnLst>
  <dgm:bg>
    <a:solidFill>
      <a:schemeClr val="accent2">
        <a:lumMod val="40000"/>
        <a:lumOff val="6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A92B9-FA6D-4D8F-BD8B-006EF9322632}">
      <dsp:nvSpPr>
        <dsp:cNvPr id="0" name=""/>
        <dsp:cNvSpPr/>
      </dsp:nvSpPr>
      <dsp:spPr>
        <a:xfrm>
          <a:off x="3099974" y="915740"/>
          <a:ext cx="679718" cy="91440"/>
        </a:xfrm>
        <a:custGeom>
          <a:avLst/>
          <a:gdLst/>
          <a:ahLst/>
          <a:cxnLst/>
          <a:rect l="0" t="0" r="0" b="0"/>
          <a:pathLst>
            <a:path>
              <a:moveTo>
                <a:pt x="0" y="45720"/>
              </a:moveTo>
              <a:lnTo>
                <a:pt x="67971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3422075" y="957904"/>
        <a:ext cx="35515" cy="7110"/>
      </dsp:txXfrm>
    </dsp:sp>
    <dsp:sp modelId="{1A84F742-53A4-4C9D-B650-B40121097F0F}">
      <dsp:nvSpPr>
        <dsp:cNvPr id="0" name=""/>
        <dsp:cNvSpPr/>
      </dsp:nvSpPr>
      <dsp:spPr>
        <a:xfrm>
          <a:off x="13434" y="34958"/>
          <a:ext cx="3088339" cy="18530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331" tIns="158849" rIns="151331" bIns="158849" numCol="1" spcCol="1270" anchor="ctr" anchorCtr="0">
          <a:noAutofit/>
        </a:bodyPr>
        <a:lstStyle/>
        <a:p>
          <a:pPr marL="0" lvl="0" indent="0" algn="justLow" defTabSz="1111250" rtl="1">
            <a:lnSpc>
              <a:spcPct val="90000"/>
            </a:lnSpc>
            <a:spcBef>
              <a:spcPct val="0"/>
            </a:spcBef>
            <a:spcAft>
              <a:spcPct val="35000"/>
            </a:spcAft>
            <a:buNone/>
          </a:pPr>
          <a:r>
            <a:rPr lang="ar-SA" sz="2500" kern="1200">
              <a:latin typeface="Sakkal Majalla" panose="02000000000000000000" pitchFamily="2" charset="-78"/>
              <a:cs typeface="Sakkal Majalla" panose="02000000000000000000" pitchFamily="2" charset="-78"/>
            </a:rPr>
            <a:t>1- تعميم الوصول إلى المعرفة باستخدام مجموعة متنوعة من الأشكال الرقمية، والوسائط المتعددة</a:t>
          </a:r>
          <a:r>
            <a:rPr lang="ar-SA" sz="2500" kern="1200"/>
            <a:t>.</a:t>
          </a:r>
          <a:endParaRPr lang="en-US" sz="2500" kern="1200" dirty="0"/>
        </a:p>
      </dsp:txBody>
      <dsp:txXfrm>
        <a:off x="13434" y="34958"/>
        <a:ext cx="3088339" cy="1853003"/>
      </dsp:txXfrm>
    </dsp:sp>
    <dsp:sp modelId="{B0ECA93D-7B13-45E6-89E4-9D9B2D6BD6AC}">
      <dsp:nvSpPr>
        <dsp:cNvPr id="0" name=""/>
        <dsp:cNvSpPr/>
      </dsp:nvSpPr>
      <dsp:spPr>
        <a:xfrm>
          <a:off x="6898632" y="915740"/>
          <a:ext cx="679718" cy="91440"/>
        </a:xfrm>
        <a:custGeom>
          <a:avLst/>
          <a:gdLst/>
          <a:ahLst/>
          <a:cxnLst/>
          <a:rect l="0" t="0" r="0" b="0"/>
          <a:pathLst>
            <a:path>
              <a:moveTo>
                <a:pt x="0" y="45720"/>
              </a:moveTo>
              <a:lnTo>
                <a:pt x="679718"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7220733" y="957904"/>
        <a:ext cx="35515" cy="7110"/>
      </dsp:txXfrm>
    </dsp:sp>
    <dsp:sp modelId="{417C073A-2C2E-4C48-9E9A-A7B3588BAB6B}">
      <dsp:nvSpPr>
        <dsp:cNvPr id="0" name=""/>
        <dsp:cNvSpPr/>
      </dsp:nvSpPr>
      <dsp:spPr>
        <a:xfrm>
          <a:off x="3812092" y="34958"/>
          <a:ext cx="3088339" cy="18530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331" tIns="158849" rIns="151331" bIns="158849" numCol="1" spcCol="1270" anchor="ctr" anchorCtr="0">
          <a:noAutofit/>
        </a:bodyPr>
        <a:lstStyle/>
        <a:p>
          <a:pPr marL="0" lvl="0" indent="0" algn="ctr" defTabSz="1111250">
            <a:lnSpc>
              <a:spcPct val="90000"/>
            </a:lnSpc>
            <a:spcBef>
              <a:spcPct val="0"/>
            </a:spcBef>
            <a:spcAft>
              <a:spcPct val="35000"/>
            </a:spcAft>
            <a:buNone/>
          </a:pPr>
          <a:r>
            <a:rPr lang="ar-SA" sz="2500" kern="1200">
              <a:latin typeface="Sakkal Majalla" panose="02000000000000000000" pitchFamily="2" charset="-78"/>
              <a:cs typeface="Sakkal Majalla" panose="02000000000000000000" pitchFamily="2" charset="-78"/>
            </a:rPr>
            <a:t>2- إشراك الطلاب في المحتوى الدراسي.</a:t>
          </a:r>
          <a:endParaRPr lang="en-US" sz="2500" kern="1200" dirty="0">
            <a:latin typeface="Sakkal Majalla" panose="02000000000000000000" pitchFamily="2" charset="-78"/>
            <a:cs typeface="Sakkal Majalla" panose="02000000000000000000" pitchFamily="2" charset="-78"/>
          </a:endParaRPr>
        </a:p>
      </dsp:txBody>
      <dsp:txXfrm>
        <a:off x="3812092" y="34958"/>
        <a:ext cx="3088339" cy="1853003"/>
      </dsp:txXfrm>
    </dsp:sp>
    <dsp:sp modelId="{A6621F09-8FAD-48B3-84A0-621AFD9E3DF7}">
      <dsp:nvSpPr>
        <dsp:cNvPr id="0" name=""/>
        <dsp:cNvSpPr/>
      </dsp:nvSpPr>
      <dsp:spPr>
        <a:xfrm>
          <a:off x="1557604" y="1886161"/>
          <a:ext cx="7597315" cy="679718"/>
        </a:xfrm>
        <a:custGeom>
          <a:avLst/>
          <a:gdLst/>
          <a:ahLst/>
          <a:cxnLst/>
          <a:rect l="0" t="0" r="0" b="0"/>
          <a:pathLst>
            <a:path>
              <a:moveTo>
                <a:pt x="7597315" y="0"/>
              </a:moveTo>
              <a:lnTo>
                <a:pt x="7597315" y="356959"/>
              </a:lnTo>
              <a:lnTo>
                <a:pt x="0" y="356959"/>
              </a:lnTo>
              <a:lnTo>
                <a:pt x="0" y="679718"/>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5165501" y="2222465"/>
        <a:ext cx="381522" cy="7110"/>
      </dsp:txXfrm>
    </dsp:sp>
    <dsp:sp modelId="{7CFA755F-8C76-462E-9D6B-B40E5BCB61D7}">
      <dsp:nvSpPr>
        <dsp:cNvPr id="0" name=""/>
        <dsp:cNvSpPr/>
      </dsp:nvSpPr>
      <dsp:spPr>
        <a:xfrm>
          <a:off x="7610750" y="34958"/>
          <a:ext cx="3088339" cy="18530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331" tIns="158849" rIns="151331" bIns="158849" numCol="1" spcCol="1270" anchor="ctr" anchorCtr="0">
          <a:noAutofit/>
        </a:bodyPr>
        <a:lstStyle/>
        <a:p>
          <a:pPr marL="0" lvl="0" indent="0" algn="justLow" defTabSz="1111250" rtl="1">
            <a:lnSpc>
              <a:spcPct val="90000"/>
            </a:lnSpc>
            <a:spcBef>
              <a:spcPct val="0"/>
            </a:spcBef>
            <a:spcAft>
              <a:spcPct val="35000"/>
            </a:spcAft>
            <a:buNone/>
          </a:pPr>
          <a:r>
            <a:rPr lang="ar-SA" sz="2500" kern="1200">
              <a:latin typeface="Sakkal Majalla" panose="02000000000000000000" pitchFamily="2" charset="-78"/>
              <a:cs typeface="Sakkal Majalla" panose="02000000000000000000" pitchFamily="2" charset="-78"/>
            </a:rPr>
            <a:t>3- تحديث دائم للمعلومات والمناهج لتتوافق مع التطورات العلمية والأكاديمية.</a:t>
          </a:r>
          <a:endParaRPr lang="en-US" sz="2500" kern="1200" dirty="0">
            <a:latin typeface="Sakkal Majalla" panose="02000000000000000000" pitchFamily="2" charset="-78"/>
            <a:cs typeface="Sakkal Majalla" panose="02000000000000000000" pitchFamily="2" charset="-78"/>
          </a:endParaRPr>
        </a:p>
      </dsp:txBody>
      <dsp:txXfrm>
        <a:off x="7610750" y="34958"/>
        <a:ext cx="3088339" cy="1853003"/>
      </dsp:txXfrm>
    </dsp:sp>
    <dsp:sp modelId="{39994D7E-426D-425E-AFC9-0AD69E482C50}">
      <dsp:nvSpPr>
        <dsp:cNvPr id="0" name=""/>
        <dsp:cNvSpPr/>
      </dsp:nvSpPr>
      <dsp:spPr>
        <a:xfrm>
          <a:off x="3099974" y="3479061"/>
          <a:ext cx="679718" cy="91440"/>
        </a:xfrm>
        <a:custGeom>
          <a:avLst/>
          <a:gdLst/>
          <a:ahLst/>
          <a:cxnLst/>
          <a:rect l="0" t="0" r="0" b="0"/>
          <a:pathLst>
            <a:path>
              <a:moveTo>
                <a:pt x="0" y="45720"/>
              </a:moveTo>
              <a:lnTo>
                <a:pt x="67971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3422075" y="3521226"/>
        <a:ext cx="35515" cy="7110"/>
      </dsp:txXfrm>
    </dsp:sp>
    <dsp:sp modelId="{DE6AD2C8-5E77-4C11-9482-25ACAE0247FB}">
      <dsp:nvSpPr>
        <dsp:cNvPr id="0" name=""/>
        <dsp:cNvSpPr/>
      </dsp:nvSpPr>
      <dsp:spPr>
        <a:xfrm>
          <a:off x="13434" y="2598280"/>
          <a:ext cx="3088339" cy="18530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331" tIns="158849" rIns="151331" bIns="158849" numCol="1" spcCol="1270" anchor="ctr" anchorCtr="0">
          <a:noAutofit/>
        </a:bodyPr>
        <a:lstStyle/>
        <a:p>
          <a:pPr marL="0" lvl="0" indent="0" algn="ctr" defTabSz="1111250" rtl="1">
            <a:lnSpc>
              <a:spcPct val="90000"/>
            </a:lnSpc>
            <a:spcBef>
              <a:spcPct val="0"/>
            </a:spcBef>
            <a:spcAft>
              <a:spcPct val="35000"/>
            </a:spcAft>
            <a:buNone/>
          </a:pPr>
          <a:r>
            <a:rPr lang="ar-SA" sz="2500" kern="1200">
              <a:latin typeface="Sakkal Majalla" panose="02000000000000000000" pitchFamily="2" charset="-78"/>
              <a:cs typeface="Sakkal Majalla" panose="02000000000000000000" pitchFamily="2" charset="-78"/>
            </a:rPr>
            <a:t>4- الاستفادة من الموارد التعليمية التي أنتجت من</a:t>
          </a:r>
          <a:r>
            <a:rPr lang="ar-EG" sz="2500" kern="1200">
              <a:latin typeface="Sakkal Majalla" panose="02000000000000000000" pitchFamily="2" charset="-78"/>
              <a:cs typeface="Sakkal Majalla" panose="02000000000000000000" pitchFamily="2" charset="-78"/>
            </a:rPr>
            <a:t> </a:t>
          </a:r>
          <a:r>
            <a:rPr lang="ar-SA" sz="2500" kern="1200">
              <a:latin typeface="Sakkal Majalla" panose="02000000000000000000" pitchFamily="2" charset="-78"/>
              <a:cs typeface="Sakkal Majalla" panose="02000000000000000000" pitchFamily="2" charset="-78"/>
            </a:rPr>
            <a:t>قبل خبراء العالم المشهورين في مختلف المجالات.</a:t>
          </a:r>
          <a:endParaRPr lang="en-US" sz="2500" kern="1200" dirty="0">
            <a:latin typeface="Sakkal Majalla" panose="02000000000000000000" pitchFamily="2" charset="-78"/>
            <a:cs typeface="Sakkal Majalla" panose="02000000000000000000" pitchFamily="2" charset="-78"/>
          </a:endParaRPr>
        </a:p>
      </dsp:txBody>
      <dsp:txXfrm>
        <a:off x="13434" y="2598280"/>
        <a:ext cx="3088339" cy="1853003"/>
      </dsp:txXfrm>
    </dsp:sp>
    <dsp:sp modelId="{BE7B6406-AFE4-459B-9CFE-5E9D7AA73A5D}">
      <dsp:nvSpPr>
        <dsp:cNvPr id="0" name=""/>
        <dsp:cNvSpPr/>
      </dsp:nvSpPr>
      <dsp:spPr>
        <a:xfrm>
          <a:off x="6898632" y="3479061"/>
          <a:ext cx="679718" cy="91440"/>
        </a:xfrm>
        <a:custGeom>
          <a:avLst/>
          <a:gdLst/>
          <a:ahLst/>
          <a:cxnLst/>
          <a:rect l="0" t="0" r="0" b="0"/>
          <a:pathLst>
            <a:path>
              <a:moveTo>
                <a:pt x="0" y="45720"/>
              </a:moveTo>
              <a:lnTo>
                <a:pt x="679718"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7220733" y="3521226"/>
        <a:ext cx="35515" cy="7110"/>
      </dsp:txXfrm>
    </dsp:sp>
    <dsp:sp modelId="{AC36FC89-0006-4F50-8600-D8596809045B}">
      <dsp:nvSpPr>
        <dsp:cNvPr id="0" name=""/>
        <dsp:cNvSpPr/>
      </dsp:nvSpPr>
      <dsp:spPr>
        <a:xfrm>
          <a:off x="3812092" y="2598280"/>
          <a:ext cx="3088339" cy="185300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331" tIns="158849" rIns="151331" bIns="158849" numCol="1" spcCol="1270" anchor="ctr" anchorCtr="0">
          <a:noAutofit/>
        </a:bodyPr>
        <a:lstStyle/>
        <a:p>
          <a:pPr marL="0" lvl="0" indent="0" algn="ctr" defTabSz="1111250" rtl="1">
            <a:lnSpc>
              <a:spcPct val="90000"/>
            </a:lnSpc>
            <a:spcBef>
              <a:spcPct val="0"/>
            </a:spcBef>
            <a:spcAft>
              <a:spcPct val="35000"/>
            </a:spcAft>
            <a:buNone/>
          </a:pPr>
          <a:r>
            <a:rPr lang="ar-SA" sz="2500" kern="1200">
              <a:latin typeface="Sakkal Majalla" panose="02000000000000000000" pitchFamily="2" charset="-78"/>
              <a:cs typeface="Sakkal Majalla" panose="02000000000000000000" pitchFamily="2" charset="-78"/>
            </a:rPr>
            <a:t>5- تنويع و إثراء المصادر، وخلق فرص أكبر للتحليل المقارن و النقاش والحوار.</a:t>
          </a:r>
          <a:endParaRPr lang="en-US" sz="2500" kern="1200" dirty="0">
            <a:latin typeface="Sakkal Majalla" panose="02000000000000000000" pitchFamily="2" charset="-78"/>
            <a:cs typeface="Sakkal Majalla" panose="02000000000000000000" pitchFamily="2" charset="-78"/>
          </a:endParaRPr>
        </a:p>
      </dsp:txBody>
      <dsp:txXfrm>
        <a:off x="3812092" y="2598280"/>
        <a:ext cx="3088339" cy="1853003"/>
      </dsp:txXfrm>
    </dsp:sp>
    <dsp:sp modelId="{A1F916E8-EA4F-402E-909A-5AEA4C99B43C}">
      <dsp:nvSpPr>
        <dsp:cNvPr id="0" name=""/>
        <dsp:cNvSpPr/>
      </dsp:nvSpPr>
      <dsp:spPr>
        <a:xfrm>
          <a:off x="7610750" y="2598280"/>
          <a:ext cx="3088339" cy="18530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331" tIns="158849" rIns="151331" bIns="158849" numCol="1" spcCol="1270" anchor="ctr" anchorCtr="0">
          <a:noAutofit/>
        </a:bodyPr>
        <a:lstStyle/>
        <a:p>
          <a:pPr marL="0" lvl="0" indent="0" algn="justLow" defTabSz="1111250" rtl="1">
            <a:lnSpc>
              <a:spcPct val="90000"/>
            </a:lnSpc>
            <a:spcBef>
              <a:spcPct val="0"/>
            </a:spcBef>
            <a:spcAft>
              <a:spcPct val="35000"/>
            </a:spcAft>
            <a:buNone/>
          </a:pPr>
          <a:r>
            <a:rPr lang="ar-SA" sz="2500" kern="1200">
              <a:latin typeface="Sakkal Majalla" panose="02000000000000000000" pitchFamily="2" charset="-78"/>
              <a:cs typeface="Sakkal Majalla" panose="02000000000000000000" pitchFamily="2" charset="-78"/>
            </a:rPr>
            <a:t>6- توفير الوقت والمال لأن المواد عادة تكون جاهزة للاستخدام الفوري.</a:t>
          </a:r>
          <a:endParaRPr lang="en-US" sz="2500" kern="1200" dirty="0">
            <a:latin typeface="Sakkal Majalla" panose="02000000000000000000" pitchFamily="2" charset="-78"/>
            <a:cs typeface="Sakkal Majalla" panose="02000000000000000000" pitchFamily="2" charset="-78"/>
          </a:endParaRPr>
        </a:p>
      </dsp:txBody>
      <dsp:txXfrm>
        <a:off x="7610750" y="2598280"/>
        <a:ext cx="3088339" cy="185300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39CB0-7371-430E-93E6-8ABCD8ECF171}"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C8E3B-A127-4125-B89B-85A57069AD1D}" type="slidenum">
              <a:rPr lang="en-US" smtClean="0"/>
              <a:t>‹#›</a:t>
            </a:fld>
            <a:endParaRPr lang="en-US"/>
          </a:p>
        </p:txBody>
      </p:sp>
    </p:spTree>
    <p:extLst>
      <p:ext uri="{BB962C8B-B14F-4D97-AF65-F5344CB8AC3E}">
        <p14:creationId xmlns:p14="http://schemas.microsoft.com/office/powerpoint/2010/main" val="3491814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TN" b="0" i="0" dirty="0">
                <a:solidFill>
                  <a:srgbClr val="0D0D0D"/>
                </a:solidFill>
                <a:effectLst/>
                <a:highlight>
                  <a:srgbClr val="FFFFFF"/>
                </a:highlight>
                <a:latin typeface="Söhne"/>
              </a:rPr>
              <a:t>هناك عدة أنواع من بيئات التعلم الإلكتروني:</a:t>
            </a:r>
          </a:p>
          <a:p>
            <a:pPr algn="r">
              <a:buFont typeface="+mj-lt"/>
              <a:buAutoNum type="arabicPeriod"/>
            </a:pPr>
            <a:r>
              <a:rPr lang="ar-TN" b="0" i="0" dirty="0">
                <a:solidFill>
                  <a:srgbClr val="0D0D0D"/>
                </a:solidFill>
                <a:effectLst/>
                <a:highlight>
                  <a:srgbClr val="FFFFFF"/>
                </a:highlight>
                <a:latin typeface="Söhne"/>
              </a:rPr>
              <a:t>نظم إدارة التعلم (</a:t>
            </a:r>
            <a:r>
              <a:rPr lang="en-US" b="0" i="0" dirty="0">
                <a:solidFill>
                  <a:srgbClr val="0D0D0D"/>
                </a:solidFill>
                <a:effectLst/>
                <a:highlight>
                  <a:srgbClr val="FFFFFF"/>
                </a:highlight>
                <a:latin typeface="Söhne"/>
              </a:rPr>
              <a:t>LMS): </a:t>
            </a:r>
            <a:r>
              <a:rPr lang="ar-TN" b="0" i="0" dirty="0">
                <a:solidFill>
                  <a:srgbClr val="0D0D0D"/>
                </a:solidFill>
                <a:effectLst/>
                <a:highlight>
                  <a:srgbClr val="FFFFFF"/>
                </a:highlight>
                <a:latin typeface="Söhne"/>
              </a:rPr>
              <a:t>توفر هذه النظم منصة متكاملة لتنظيم وتقديم المحتوى التعليمي عبر الإنترنت، وإدارة الطلاب والمقررات، وتتبع تقدم الطلاب، وتبادل الموارد التعليمية.</a:t>
            </a:r>
          </a:p>
          <a:p>
            <a:pPr algn="r">
              <a:buFont typeface="+mj-lt"/>
              <a:buAutoNum type="arabicPeriod"/>
            </a:pPr>
            <a:r>
              <a:rPr lang="ar-TN" b="0" i="0" dirty="0">
                <a:solidFill>
                  <a:srgbClr val="0D0D0D"/>
                </a:solidFill>
                <a:effectLst/>
                <a:highlight>
                  <a:srgbClr val="FFFFFF"/>
                </a:highlight>
                <a:latin typeface="Söhne"/>
              </a:rPr>
              <a:t>البيئات الافتراضية للتعلم (</a:t>
            </a:r>
            <a:r>
              <a:rPr lang="en-US" b="0" i="0" dirty="0">
                <a:solidFill>
                  <a:srgbClr val="0D0D0D"/>
                </a:solidFill>
                <a:effectLst/>
                <a:highlight>
                  <a:srgbClr val="FFFFFF"/>
                </a:highlight>
                <a:latin typeface="Söhne"/>
              </a:rPr>
              <a:t>VLE): </a:t>
            </a:r>
            <a:r>
              <a:rPr lang="ar-TN" b="0" i="0" dirty="0">
                <a:solidFill>
                  <a:srgbClr val="0D0D0D"/>
                </a:solidFill>
                <a:effectLst/>
                <a:highlight>
                  <a:srgbClr val="FFFFFF"/>
                </a:highlight>
                <a:latin typeface="Söhne"/>
              </a:rPr>
              <a:t>تشمل عادة جميع الأدوات والموارد التي يحتاجها الطلاب والمدرسون للتواصل وتقديم المحتوى التعليمي عبر الإنترنت، مثل المحتوى التفاعلي والدروس المباشرة.</a:t>
            </a:r>
          </a:p>
          <a:p>
            <a:pPr algn="r">
              <a:buFont typeface="+mj-lt"/>
              <a:buAutoNum type="arabicPeriod"/>
            </a:pPr>
            <a:r>
              <a:rPr lang="ar-TN" b="0" i="0" dirty="0">
                <a:solidFill>
                  <a:srgbClr val="0D0D0D"/>
                </a:solidFill>
                <a:effectLst/>
                <a:highlight>
                  <a:srgbClr val="FFFFFF"/>
                </a:highlight>
                <a:latin typeface="Söhne"/>
              </a:rPr>
              <a:t>البيئات التعليمية الشخصية (</a:t>
            </a:r>
            <a:r>
              <a:rPr lang="en-US" b="0" i="0" dirty="0">
                <a:solidFill>
                  <a:srgbClr val="0D0D0D"/>
                </a:solidFill>
                <a:effectLst/>
                <a:highlight>
                  <a:srgbClr val="FFFFFF"/>
                </a:highlight>
                <a:latin typeface="Söhne"/>
              </a:rPr>
              <a:t>PLE): </a:t>
            </a:r>
            <a:r>
              <a:rPr lang="ar-TN" b="0" i="0" dirty="0">
                <a:solidFill>
                  <a:srgbClr val="0D0D0D"/>
                </a:solidFill>
                <a:effectLst/>
                <a:highlight>
                  <a:srgbClr val="FFFFFF"/>
                </a:highlight>
                <a:latin typeface="Söhne"/>
              </a:rPr>
              <a:t>تمكن الطلاب من تخصيص بيئتهم التعليمية الخاصة، وجمع وتنظيم الموارد التعليمية من مصادر مختلفة، مثل المدونات ومواقع الويب والشبكات الاجتماعية.</a:t>
            </a:r>
          </a:p>
          <a:p>
            <a:pPr algn="r">
              <a:buFont typeface="+mj-lt"/>
              <a:buAutoNum type="arabicPeriod"/>
            </a:pPr>
            <a:r>
              <a:rPr lang="ar-TN" b="0" i="0" dirty="0">
                <a:solidFill>
                  <a:srgbClr val="0D0D0D"/>
                </a:solidFill>
                <a:effectLst/>
                <a:highlight>
                  <a:srgbClr val="FFFFFF"/>
                </a:highlight>
                <a:latin typeface="Söhne"/>
              </a:rPr>
              <a:t>الدروس عبر الإنترنت (</a:t>
            </a:r>
            <a:r>
              <a:rPr lang="en-US" b="0" i="0" dirty="0">
                <a:solidFill>
                  <a:srgbClr val="0D0D0D"/>
                </a:solidFill>
                <a:effectLst/>
                <a:highlight>
                  <a:srgbClr val="FFFFFF"/>
                </a:highlight>
                <a:latin typeface="Söhne"/>
              </a:rPr>
              <a:t>Online Courses): </a:t>
            </a:r>
            <a:r>
              <a:rPr lang="ar-TN" b="0" i="0" dirty="0">
                <a:solidFill>
                  <a:srgbClr val="0D0D0D"/>
                </a:solidFill>
                <a:effectLst/>
                <a:highlight>
                  <a:srgbClr val="FFFFFF"/>
                </a:highlight>
                <a:latin typeface="Söhne"/>
              </a:rPr>
              <a:t>تقدم هذه الدروس المحتوى التعليمي عبر الإنترنت من خلال مقاطع فيديو، وموارد تفاعلية، وتقييمات عبر الإنترنت، ويمكن أن تكون مقدمة من مؤسسات تعليمية أو منصات تعليمية عبر الإنترنت.</a:t>
            </a:r>
          </a:p>
          <a:p>
            <a:pPr algn="r">
              <a:buFont typeface="+mj-lt"/>
              <a:buAutoNum type="arabicPeriod"/>
            </a:pPr>
            <a:r>
              <a:rPr lang="ar-TN" b="0" i="0" dirty="0">
                <a:solidFill>
                  <a:srgbClr val="0D0D0D"/>
                </a:solidFill>
                <a:effectLst/>
                <a:highlight>
                  <a:srgbClr val="FFFFFF"/>
                </a:highlight>
                <a:latin typeface="Söhne"/>
              </a:rPr>
              <a:t>البيئات التعليمية الاجتماعية (</a:t>
            </a:r>
            <a:r>
              <a:rPr lang="en-US" b="0" i="0" dirty="0">
                <a:solidFill>
                  <a:srgbClr val="0D0D0D"/>
                </a:solidFill>
                <a:effectLst/>
                <a:highlight>
                  <a:srgbClr val="FFFFFF"/>
                </a:highlight>
                <a:latin typeface="Söhne"/>
              </a:rPr>
              <a:t>Social Learning Environments): </a:t>
            </a:r>
            <a:r>
              <a:rPr lang="ar-TN" b="0" i="0" dirty="0">
                <a:solidFill>
                  <a:srgbClr val="0D0D0D"/>
                </a:solidFill>
                <a:effectLst/>
                <a:highlight>
                  <a:srgbClr val="FFFFFF"/>
                </a:highlight>
                <a:latin typeface="Söhne"/>
              </a:rPr>
              <a:t>تشجع على التفاعل والتعلم التعاوني بين الطلاب من خلال منصات تفاعلية تتيح لهم المناقشة وتبادل الموارد والخبرات التعليمية.</a:t>
            </a:r>
          </a:p>
          <a:p>
            <a:endParaRPr lang="en-US" dirty="0"/>
          </a:p>
        </p:txBody>
      </p:sp>
      <p:sp>
        <p:nvSpPr>
          <p:cNvPr id="4" name="Slide Number Placeholder 3"/>
          <p:cNvSpPr>
            <a:spLocks noGrp="1"/>
          </p:cNvSpPr>
          <p:nvPr>
            <p:ph type="sldNum" sz="quarter" idx="5"/>
          </p:nvPr>
        </p:nvSpPr>
        <p:spPr/>
        <p:txBody>
          <a:bodyPr/>
          <a:lstStyle/>
          <a:p>
            <a:fld id="{B63C8E3B-A127-4125-B89B-85A57069AD1D}" type="slidenum">
              <a:rPr lang="en-US" smtClean="0"/>
              <a:t>5</a:t>
            </a:fld>
            <a:endParaRPr lang="en-US"/>
          </a:p>
        </p:txBody>
      </p:sp>
    </p:spTree>
    <p:extLst>
      <p:ext uri="{BB962C8B-B14F-4D97-AF65-F5344CB8AC3E}">
        <p14:creationId xmlns:p14="http://schemas.microsoft.com/office/powerpoint/2010/main" val="1032335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C8E3B-A127-4125-B89B-85A57069AD1D}" type="slidenum">
              <a:rPr lang="en-US" smtClean="0"/>
              <a:t>6</a:t>
            </a:fld>
            <a:endParaRPr lang="en-US"/>
          </a:p>
        </p:txBody>
      </p:sp>
    </p:spTree>
    <p:extLst>
      <p:ext uri="{BB962C8B-B14F-4D97-AF65-F5344CB8AC3E}">
        <p14:creationId xmlns:p14="http://schemas.microsoft.com/office/powerpoint/2010/main" val="300110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موقع</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Coursera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يوفر العديد من المزايا للمتعلمين، ومن بينها</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مجموعة واسعة من الدورات: يوفر</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Coursera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مجموعة متنوعة من الدورات في مختلف المجالات، بدءًا من التكنولوجيا والعلوم الإنسانية وصولًا إلى الأعمال والصحة وغيرها</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جودة المحتوى: تقدم</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Coursera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دورات تدريبية من قبل جامعات ومؤسسات تعليمية رائدة على مستوى العالم، مما يضمن جودة المحتوى ومصداقيته</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مرونة الجدول الزمني: يمكن للمتعلمين الوصول إلى المواد الدراسية في أي وقت ومن أي مكان يناسبهم، مما يتيح لهم التعلم وفقًا لجدولهم الزمني الشخصي</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شهادات معتمدة: يمكن للمتعلمين الحصول على شهادات معتمدة من جامعات مرموقة بمجرد إتمامهم للدورة بنجاح، وهذا يعزز قيمة التعلم الذي يحصلون عليه</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تجربة التعلم التفاعلية: توفر</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Coursera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أدوات تفاعلية ومنصات تعلم تساعد المتعلمين على تفاعل أفضل مع المحتوى، مثل المنتديات والمناقشات والمشاريع العملية</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مجتمع تعليمي واسع: يتيح</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Coursera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للمتعلمين التواصل والتعلم من بعضهم البعض من خلال منصات التواصل الاجتماعي والمجموعات الدراسية الافتراضية، مما يعزز التعلم التشاركي والتبادل الثقافي</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موقع</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Canvas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هو نظام إدارة التعلم</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(LMS)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الذي يستخدمه العديد من المؤسسات التعليمية لتقديم المحتوى التعليمي وإدارة التعلم عبر الإنترنت. ومن بين مميزاته</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Sakkal Majalla" panose="02000000000000000000" pitchFamily="2" charset="-78"/>
              </a:rPr>
              <a:t>سهولة الاستخدام</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يتميز</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Canvas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بواجهة مستخدم بسيطة وسهلة الاستخدام، مما يسمح للطلاب والمدرسين بالوصول إلى المواد التعليمية بسهولة وفعالية</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Sakkal Majalla" panose="02000000000000000000" pitchFamily="2" charset="-78"/>
              </a:rPr>
              <a:t>تنوع الأدوات التعليمية</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يوفر</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Canvas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مجموعة متنوعة من الأدوات التعليمية مثل منصات الدردشة، والمنتديات، والاختبارات الإلكترونية، ومشاركة الملفات، وغيرها، مما يسهل تنويع وتحسين عملية التعلم</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Sakkal Majalla" panose="02000000000000000000" pitchFamily="2" charset="-78"/>
              </a:rPr>
              <a:t>مرونة الجدول الزمني</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يمكن للطلاب والمدرسين الوصول إلى المحتوى التعليمي في أي وقت ومن أي مكان عبر الإنترنت، مما يتيح لهم التعلم وفقًا لجدولهم الزمني الشخصي</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Sakkal Majalla" panose="02000000000000000000" pitchFamily="2" charset="-78"/>
              </a:rPr>
              <a:t>تواصل فعّال</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يتيح</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Canvas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التواصل الفعال بين الطلاب والمدرسين من خلال المنتديات، ورسائل البريد الإلكتروني، والمحادثات الخاصة، مما يعزز التواصل والتفاعل في بيئة التعلم عبر الإنترنت</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Sakkal Majalla" panose="02000000000000000000" pitchFamily="2" charset="-78"/>
              </a:rPr>
              <a:t>متابعة التقدم والتقييم</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يوفر</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Canvas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أدوات لمتابعة تقدم الطلاب وتقييمهم، بما في ذلك تقديم الواجبات وتقييم الاختبارات، وإصدار التقارير، مما يساعد على تحسين تجربة التعلم</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Sakkal Majalla" panose="02000000000000000000" pitchFamily="2" charset="-78"/>
              </a:rPr>
              <a:t>أمان البيانات</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يتميز</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Canvas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بمستويات عالية من الأمان والخصوصية للبيانات، مما يضمن سلامة معلومات الطلاب والمدرسين أثناء استخدام النظام</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باختصار، يعتبر</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Canvas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منصة تعليمية شاملة توفر ميزات متعددة تسهل عملية التعلم وإدارته في البيئات التعليمية الافتراضية</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كاهوت هو منصة تعليمية عبر الإنترنت معروفة تسمح للمعلمين بإنشاء استطلاعات تفاعلية، استطلاعات، وألعاب أسئلة للطلاب. يمكن للطلاب المشاركة باستخدام أجهزتهم الذكية أو أجهزة الكمبيوتر الخاصة بهم من خلال الانضمام إلى جلسة كاهوت المقابلة باستخدام رمز</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PIN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فريد. يُستخدم كاهوت غالبًا في الفصول الدراسية لجعل عملية التعلم أكثر إشراكًا وتفاعلًا. يمكن للمعلمين إنشاء </a:t>
            </a:r>
            <a:r>
              <a:rPr lang="ar-SA" sz="1800" kern="100" dirty="0" err="1">
                <a:effectLst/>
                <a:latin typeface="Aptos" panose="020B0004020202020204" pitchFamily="34" charset="0"/>
                <a:ea typeface="Aptos" panose="020B0004020202020204" pitchFamily="34" charset="0"/>
                <a:cs typeface="Sakkal Majalla" panose="02000000000000000000" pitchFamily="2" charset="-78"/>
              </a:rPr>
              <a:t>كاهوتات</a:t>
            </a:r>
            <a:r>
              <a:rPr lang="ar-SA" sz="1800" kern="100" dirty="0">
                <a:effectLst/>
                <a:latin typeface="Aptos" panose="020B0004020202020204" pitchFamily="34" charset="0"/>
                <a:ea typeface="Aptos" panose="020B0004020202020204" pitchFamily="34" charset="0"/>
                <a:cs typeface="Sakkal Majalla" panose="02000000000000000000" pitchFamily="2" charset="-78"/>
              </a:rPr>
              <a:t> خاصة بهم أو الاختيار من بين مكتبة من </a:t>
            </a:r>
            <a:r>
              <a:rPr lang="ar-SA" sz="1800" kern="100" dirty="0" err="1">
                <a:effectLst/>
                <a:latin typeface="Aptos" panose="020B0004020202020204" pitchFamily="34" charset="0"/>
                <a:ea typeface="Aptos" panose="020B0004020202020204" pitchFamily="34" charset="0"/>
                <a:cs typeface="Sakkal Majalla" panose="02000000000000000000" pitchFamily="2" charset="-78"/>
              </a:rPr>
              <a:t>كاهوتات</a:t>
            </a:r>
            <a:r>
              <a:rPr lang="ar-SA" sz="1800" kern="100" dirty="0">
                <a:effectLst/>
                <a:latin typeface="Aptos" panose="020B0004020202020204" pitchFamily="34" charset="0"/>
                <a:ea typeface="Aptos" panose="020B0004020202020204" pitchFamily="34" charset="0"/>
                <a:cs typeface="Sakkal Majalla" panose="02000000000000000000" pitchFamily="2" charset="-78"/>
              </a:rPr>
              <a:t> جاهزة على مجموعة متنوعة من المواضيع</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Edmodo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هو نظام إدارة التعلم</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(LMS)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الذي يسمح للمعلمين بإدارة الصفوف وتقديم المحتوى التعليمي والتفاعل مع الطلاب عبر الإنترنت. وتشمل بعض المزايا الرئيسية لـ</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Edmodo:</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إنشاء صفوف افتراضية: يمكن للمعلمين إنشاء صفوف افتراضية لإدارة التعلم عبر الإنترنت وتحميل المواد التعليمية</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التفاعل والتواصل: يتيح</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Edmodo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التواصل بين المعلمين والطلاب وأولياء الأمور من خلال المنشورات والتعليقات والرسائل الفورية</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تقديم المهام والاختبارات: يمكن للمعلمين إنشاء وتقديم المهام والاختبارات عبر النظام وتقديم التعليمات وتقييم الأداء</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مكتبة الموارد: توفر</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Edmodo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مكتبة موارد تعليمية تتيح للمعلمين مشاركة المواد التعليمية مع الطلاب بسهولة</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Low" rtl="1">
              <a:lnSpc>
                <a:spcPct val="107000"/>
              </a:lnSpc>
              <a:spcBef>
                <a:spcPts val="0"/>
              </a:spcBef>
              <a:spcAft>
                <a:spcPts val="800"/>
              </a:spcAft>
              <a:buFont typeface="+mj-lt"/>
              <a:buAutoNum type="arabicPeriod"/>
              <a:tabLst>
                <a:tab pos="457200" algn="l"/>
              </a:tabLs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الأمان والخصوصية: يتميز</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Edmodo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بمستويات عالية من الأمان والخصوصية لضمان حماية بيانات الطلاب والمعلمين</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هذه بعض المزايا الرئيسية التي يقدمها</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Edmodo</a:t>
            </a:r>
            <a:r>
              <a:rPr lang="ar-SA" sz="1800" kern="100" dirty="0">
                <a:effectLst/>
                <a:latin typeface="Aptos" panose="020B0004020202020204" pitchFamily="34" charset="0"/>
                <a:ea typeface="Aptos" panose="020B0004020202020204" pitchFamily="34" charset="0"/>
                <a:cs typeface="Sakkal Majalla" panose="02000000000000000000" pitchFamily="2" charset="-78"/>
              </a:rPr>
              <a:t>، وهو يعتبر أداة مفيدة لتعزيز التعلم عبر الإنترنت وتحسين تجربة التعلم الافتراضية</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مجانية</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نعم، </a:t>
            </a:r>
            <a:r>
              <a:rPr lang="en-US" sz="1800" kern="100" dirty="0">
                <a:effectLst/>
                <a:latin typeface="Sakkal Majalla" panose="02000000000000000000" pitchFamily="2" charset="-78"/>
                <a:ea typeface="Aptos" panose="020B0004020202020204" pitchFamily="34" charset="0"/>
                <a:cs typeface="Arial" panose="020B0604020202020204" pitchFamily="34" charset="0"/>
              </a:rPr>
              <a:t>Edmodo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يوفر خدماته الأساسية بشكل مجاني للمعلمين والطلاب والمدارس. يمكن للمستخدمين التسجيل واستخدام معظم الميزات الأساسية مجانًا. ومع ذلك، هناك إصدارات مدفوعة تقدم ميزات إضافية مثل تخزين البيانات الإضافي والتقارير المتقدمة ودعم العملاء المخصص</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br>
              <a:rPr lang="en-US" sz="1800" kern="100" dirty="0">
                <a:effectLst/>
                <a:latin typeface="Sakkal Majalla" panose="02000000000000000000" pitchFamily="2" charset="-78"/>
                <a:ea typeface="Aptos" panose="020B0004020202020204" pitchFamily="34" charset="0"/>
                <a:cs typeface="Arial" panose="020B0604020202020204" pitchFamily="34" charset="0"/>
              </a:rPr>
            </a:br>
            <a:r>
              <a:rPr lang="en-US" sz="1800" kern="100" dirty="0">
                <a:effectLst/>
                <a:latin typeface="Sakkal Majalla" panose="02000000000000000000" pitchFamily="2" charset="-78"/>
                <a:ea typeface="Aptos" panose="020B0004020202020204" pitchFamily="34" charset="0"/>
                <a:cs typeface="Arial" panose="020B0604020202020204" pitchFamily="34" charset="0"/>
              </a:rPr>
              <a:t>Dropbox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هو خدمة تخزين سحابية تتيح للمستخدمين حفظ الملفات ومشاركتها عبر الإنترنت. يمكن للمستخدمين رفع الملفات إلى</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Dropbox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والوصول إليها من أي جهاز متصل بالإنترنت، ومشاركتها مع الآخرين، ومزامنتها مع الأجهزة الأخرى. يتيح</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Dropbox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أيضًا إمكانية إنشاء نسخ احتياطية للملفات ومشاركتها مع الفرق والزملاء للعمل التعاوني</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Free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ar-SA" sz="1800" kern="100" dirty="0">
                <a:effectLst/>
                <a:latin typeface="Aptos" panose="020B0004020202020204" pitchFamily="34" charset="0"/>
                <a:ea typeface="Aptos" panose="020B0004020202020204" pitchFamily="34" charset="0"/>
                <a:cs typeface="Sakkal Majalla" panose="02000000000000000000" pitchFamily="2" charset="-78"/>
              </a:rPr>
              <a:t>نعم، </a:t>
            </a:r>
            <a:r>
              <a:rPr lang="en-US" sz="1800" kern="100" dirty="0">
                <a:effectLst/>
                <a:latin typeface="Sakkal Majalla" panose="02000000000000000000" pitchFamily="2" charset="-78"/>
                <a:ea typeface="Aptos" panose="020B0004020202020204" pitchFamily="34" charset="0"/>
                <a:cs typeface="Arial" panose="020B0604020202020204" pitchFamily="34" charset="0"/>
              </a:rPr>
              <a:t>Dropbox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تقدم حسابات مجانية تتضمن مساحة تخزين محدودة مجانية. يمكن للمستخدمين التسجيل واستخدام خدمات</a:t>
            </a:r>
            <a:r>
              <a:rPr lang="en-US" sz="1800" kern="100" dirty="0">
                <a:effectLst/>
                <a:latin typeface="Sakkal Majalla" panose="02000000000000000000" pitchFamily="2" charset="-78"/>
                <a:ea typeface="Aptos" panose="020B0004020202020204" pitchFamily="34" charset="0"/>
                <a:cs typeface="Arial" panose="020B0604020202020204" pitchFamily="34" charset="0"/>
              </a:rPr>
              <a:t> Dropbox </a:t>
            </a:r>
            <a:r>
              <a:rPr lang="ar-SA" sz="1800" kern="100" dirty="0">
                <a:effectLst/>
                <a:latin typeface="Aptos" panose="020B0004020202020204" pitchFamily="34" charset="0"/>
                <a:ea typeface="Aptos" panose="020B0004020202020204" pitchFamily="34" charset="0"/>
                <a:cs typeface="Sakkal Majalla" panose="02000000000000000000" pitchFamily="2" charset="-78"/>
              </a:rPr>
              <a:t>بشكل مجاني، مع إمكانية شراء خطط مدفوعة للحصول على ميزات إضافية ومساحة تخزين أكبر</a:t>
            </a:r>
            <a:r>
              <a:rPr lang="en-US" sz="1800" kern="100" dirty="0">
                <a:effectLst/>
                <a:latin typeface="Sakkal Majalla" panose="02000000000000000000" pitchFamily="2" charset="-78"/>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justLow" rtl="1">
              <a:lnSpc>
                <a:spcPct val="107000"/>
              </a:lnSpc>
              <a:spcBef>
                <a:spcPts val="0"/>
              </a:spcBef>
              <a:spcAft>
                <a:spcPts val="800"/>
              </a:spcAft>
            </a:pPr>
            <a:r>
              <a:rPr lang="en-US" sz="1800" kern="100" dirty="0">
                <a:effectLst/>
                <a:latin typeface="Sakkal Majalla" panose="02000000000000000000" pitchFamily="2" charset="-78"/>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63C8E3B-A127-4125-B89B-85A57069AD1D}" type="slidenum">
              <a:rPr lang="en-US" smtClean="0"/>
              <a:t>11</a:t>
            </a:fld>
            <a:endParaRPr lang="en-US"/>
          </a:p>
        </p:txBody>
      </p:sp>
    </p:spTree>
    <p:extLst>
      <p:ext uri="{BB962C8B-B14F-4D97-AF65-F5344CB8AC3E}">
        <p14:creationId xmlns:p14="http://schemas.microsoft.com/office/powerpoint/2010/main" val="194359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Low"/>
            <a:r>
              <a:rPr lang="ar-TN" b="1" dirty="0">
                <a:solidFill>
                  <a:srgbClr val="000000"/>
                </a:solidFill>
                <a:latin typeface="Source Sans Pro" panose="020B0503030403020204" pitchFamily="34" charset="0"/>
              </a:rPr>
              <a:t>مثال</a:t>
            </a:r>
            <a:r>
              <a:rPr lang="ar-TN" dirty="0">
                <a:solidFill>
                  <a:srgbClr val="000000"/>
                </a:solidFill>
                <a:latin typeface="Source Sans Pro" panose="020B0503030403020204" pitchFamily="34" charset="0"/>
              </a:rPr>
              <a:t>: يتم تناول المحتوى بترتيب معين. وأنت لا تريد إتاحة المحتوى إلا </a:t>
            </a:r>
            <a:r>
              <a:rPr lang="ar-TN" b="1" dirty="0">
                <a:solidFill>
                  <a:srgbClr val="000000"/>
                </a:solidFill>
                <a:latin typeface="Source Sans Pro" panose="020B0503030403020204" pitchFamily="34" charset="0"/>
              </a:rPr>
              <a:t>بعد</a:t>
            </a:r>
            <a:r>
              <a:rPr lang="ar-TN" dirty="0">
                <a:solidFill>
                  <a:srgbClr val="000000"/>
                </a:solidFill>
                <a:latin typeface="Source Sans Pro" panose="020B0503030403020204" pitchFamily="34" charset="0"/>
              </a:rPr>
              <a:t> أن تتم مناقشته في الفصل الدراسي.</a:t>
            </a:r>
          </a:p>
          <a:p>
            <a:pPr algn="justLow"/>
            <a:r>
              <a:rPr lang="ar-TN" b="1" dirty="0">
                <a:solidFill>
                  <a:srgbClr val="000000"/>
                </a:solidFill>
                <a:latin typeface="Source Sans Pro" panose="020B0503030403020204" pitchFamily="34" charset="0"/>
              </a:rPr>
              <a:t>مثال</a:t>
            </a:r>
            <a:r>
              <a:rPr lang="ar-TN" dirty="0">
                <a:solidFill>
                  <a:srgbClr val="000000"/>
                </a:solidFill>
                <a:latin typeface="Source Sans Pro" panose="020B0503030403020204" pitchFamily="34" charset="0"/>
              </a:rPr>
              <a:t>: قم بإصدار الاختبا النهائي </a:t>
            </a:r>
            <a:r>
              <a:rPr lang="ar-TN" b="1" dirty="0">
                <a:solidFill>
                  <a:srgbClr val="000000"/>
                </a:solidFill>
                <a:latin typeface="Source Sans Pro" panose="020B0503030403020204" pitchFamily="34" charset="0"/>
              </a:rPr>
              <a:t>أثناء</a:t>
            </a:r>
            <a:r>
              <a:rPr lang="ar-TN" dirty="0">
                <a:solidFill>
                  <a:srgbClr val="000000"/>
                </a:solidFill>
                <a:latin typeface="Source Sans Pro" panose="020B0503030403020204" pitchFamily="34" charset="0"/>
              </a:rPr>
              <a:t> أسبوع الاختبارات المجدول لمؤسستك.</a:t>
            </a:r>
          </a:p>
          <a:p>
            <a:pPr algn="justLow"/>
            <a:r>
              <a:rPr lang="ar-TN" dirty="0">
                <a:solidFill>
                  <a:srgbClr val="000000"/>
                </a:solidFill>
                <a:latin typeface="Source Sans Pro" panose="020B0503030403020204" pitchFamily="34" charset="0"/>
              </a:rPr>
              <a:t>ويمكنك إضافة المزيد من المعايير لإحدى القواعد، بالإضافة إلى معيار التاريخ، لتضييق نطاق إتاحة أحد العناصر بشكل أكبر.</a:t>
            </a:r>
          </a:p>
          <a:p>
            <a:pPr algn="justLow"/>
            <a:r>
              <a:rPr lang="ar-TN" dirty="0">
                <a:solidFill>
                  <a:srgbClr val="000000"/>
                </a:solidFill>
                <a:latin typeface="Source Sans Pro" panose="020B0503030403020204" pitchFamily="34" charset="0"/>
              </a:rPr>
              <a:t>استخدم هذه الخطوات لإضافة معيار التاريخ إلى قاعدة نشر مخصص متقدم. وأضف نفس المعلومات الأساسية عند قيامك بإنشاء قاعدة نشر مخصص أساسي.</a:t>
            </a:r>
            <a:endParaRPr lang="ar-TN" b="0" i="0" dirty="0">
              <a:solidFill>
                <a:srgbClr val="000000"/>
              </a:solidFill>
              <a:effectLst/>
              <a:latin typeface="Source Sans Pro" panose="020B0503030403020204" pitchFamily="34" charset="0"/>
            </a:endParaRPr>
          </a:p>
          <a:p>
            <a:pPr algn="justLow">
              <a:buFont typeface="+mj-lt"/>
              <a:buAutoNum type="arabicPeriod"/>
            </a:pPr>
            <a:r>
              <a:rPr lang="ar-TN" dirty="0">
                <a:solidFill>
                  <a:srgbClr val="000000"/>
                </a:solidFill>
                <a:latin typeface="Source Sans Pro" panose="020B0503030403020204" pitchFamily="34" charset="0"/>
              </a:rPr>
              <a:t>قم بالوصول إلى قائمة العناصر وحدد </a:t>
            </a:r>
            <a:r>
              <a:rPr lang="ar-TN" i="1" dirty="0">
                <a:solidFill>
                  <a:srgbClr val="000000"/>
                </a:solidFill>
                <a:latin typeface="Source Sans Pro" panose="020B0503030403020204" pitchFamily="34" charset="0"/>
              </a:rPr>
              <a:t>النشر المخصص: خيارات متقدمة</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من صفحة </a:t>
            </a:r>
            <a:r>
              <a:rPr lang="ar-TN" i="1" dirty="0">
                <a:solidFill>
                  <a:srgbClr val="000000"/>
                </a:solidFill>
                <a:latin typeface="Source Sans Pro" panose="020B0503030403020204" pitchFamily="34" charset="0"/>
              </a:rPr>
              <a:t>نشر مخصص: خيارات متقدمة</a:t>
            </a:r>
            <a:r>
              <a:rPr lang="ar-TN" dirty="0">
                <a:solidFill>
                  <a:srgbClr val="000000"/>
                </a:solidFill>
                <a:latin typeface="Source Sans Pro" panose="020B0503030403020204" pitchFamily="34" charset="0"/>
              </a:rPr>
              <a:t>، حدد </a:t>
            </a:r>
            <a:r>
              <a:rPr lang="ar-TN" i="1" dirty="0">
                <a:solidFill>
                  <a:srgbClr val="000000"/>
                </a:solidFill>
                <a:latin typeface="Source Sans Pro" panose="020B0503030403020204" pitchFamily="34" charset="0"/>
              </a:rPr>
              <a:t>إنشاء قاعدة</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في الصفحة </a:t>
            </a:r>
            <a:r>
              <a:rPr lang="ar-TN" i="1" dirty="0">
                <a:solidFill>
                  <a:srgbClr val="000000"/>
                </a:solidFill>
                <a:latin typeface="Source Sans Pro" panose="020B0503030403020204" pitchFamily="34" charset="0"/>
              </a:rPr>
              <a:t>إضافة قاعدة</a:t>
            </a:r>
            <a:r>
              <a:rPr lang="ar-TN" dirty="0">
                <a:solidFill>
                  <a:srgbClr val="000000"/>
                </a:solidFill>
                <a:latin typeface="Source Sans Pro" panose="020B0503030403020204" pitchFamily="34" charset="0"/>
              </a:rPr>
              <a:t>، اكتب اسمًا للقاعدة وحدد </a:t>
            </a:r>
            <a:r>
              <a:rPr lang="ar-TN" i="1" dirty="0">
                <a:solidFill>
                  <a:srgbClr val="000000"/>
                </a:solidFill>
                <a:latin typeface="Source Sans Pro" panose="020B0503030403020204" pitchFamily="34" charset="0"/>
              </a:rPr>
              <a:t>إرسال</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حدد </a:t>
            </a:r>
            <a:r>
              <a:rPr lang="ar-TN" i="1" dirty="0">
                <a:solidFill>
                  <a:srgbClr val="000000"/>
                </a:solidFill>
                <a:latin typeface="Source Sans Pro" panose="020B0503030403020204" pitchFamily="34" charset="0"/>
              </a:rPr>
              <a:t>إنشاء معايير</a:t>
            </a:r>
            <a:r>
              <a:rPr lang="ar-TN" dirty="0">
                <a:solidFill>
                  <a:srgbClr val="000000"/>
                </a:solidFill>
                <a:latin typeface="Source Sans Pro" panose="020B0503030403020204" pitchFamily="34" charset="0"/>
              </a:rPr>
              <a:t> وحدد </a:t>
            </a:r>
            <a:r>
              <a:rPr lang="ar-TN" i="1" dirty="0">
                <a:solidFill>
                  <a:srgbClr val="000000"/>
                </a:solidFill>
                <a:latin typeface="Source Sans Pro" panose="020B0503030403020204" pitchFamily="34" charset="0"/>
              </a:rPr>
              <a:t>التاريخ</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من الصفحة </a:t>
            </a:r>
            <a:r>
              <a:rPr lang="ar-TN" i="1" dirty="0">
                <a:solidFill>
                  <a:srgbClr val="000000"/>
                </a:solidFill>
                <a:latin typeface="Source Sans Pro" panose="020B0503030403020204" pitchFamily="34" charset="0"/>
              </a:rPr>
              <a:t>التاريخ</a:t>
            </a:r>
            <a:r>
              <a:rPr lang="ar-TN" dirty="0">
                <a:solidFill>
                  <a:srgbClr val="000000"/>
                </a:solidFill>
                <a:latin typeface="Source Sans Pro" panose="020B0503030403020204" pitchFamily="34" charset="0"/>
              </a:rPr>
              <a:t>، قم بإجراء تحديدات تاريخك.</a:t>
            </a:r>
          </a:p>
          <a:p>
            <a:pPr algn="justLow">
              <a:buFont typeface="+mj-lt"/>
              <a:buAutoNum type="arabicPeriod"/>
            </a:pPr>
            <a:r>
              <a:rPr lang="ar-TN" dirty="0">
                <a:solidFill>
                  <a:srgbClr val="000000"/>
                </a:solidFill>
                <a:latin typeface="Source Sans Pro" panose="020B0503030403020204" pitchFamily="34" charset="0"/>
              </a:rPr>
              <a:t>حدد </a:t>
            </a:r>
            <a:r>
              <a:rPr lang="ar-TN" i="1" dirty="0">
                <a:solidFill>
                  <a:srgbClr val="000000"/>
                </a:solidFill>
                <a:latin typeface="Source Sans Pro" panose="020B0503030403020204" pitchFamily="34" charset="0"/>
              </a:rPr>
              <a:t>إرسال</a:t>
            </a:r>
            <a:r>
              <a:rPr lang="ar-TN" dirty="0">
                <a:solidFill>
                  <a:srgbClr val="000000"/>
                </a:solidFill>
                <a:latin typeface="Source Sans Pro" panose="020B0503030403020204" pitchFamily="34" charset="0"/>
              </a:rPr>
              <a:t>.</a:t>
            </a:r>
            <a:endParaRPr lang="ar-TN" b="0" i="0" dirty="0">
              <a:solidFill>
                <a:srgbClr val="000000"/>
              </a:solidFill>
              <a:effectLst/>
              <a:latin typeface="Source Sans Pro" panose="020B0503030403020204" pitchFamily="34" charset="0"/>
            </a:endParaRPr>
          </a:p>
          <a:p>
            <a:endParaRPr lang="ar-TN" dirty="0"/>
          </a:p>
          <a:p>
            <a:pPr algn="justLow">
              <a:buFont typeface="+mj-lt"/>
              <a:buAutoNum type="arabicPeriod"/>
            </a:pPr>
            <a:r>
              <a:rPr lang="ar-TN" dirty="0">
                <a:solidFill>
                  <a:srgbClr val="000000"/>
                </a:solidFill>
                <a:latin typeface="Source Sans Pro" panose="020B0503030403020204" pitchFamily="34" charset="0"/>
              </a:rPr>
              <a:t>قم بالوصول إلى قائمة العناصر وحدد </a:t>
            </a:r>
            <a:r>
              <a:rPr lang="ar-TN" i="1" dirty="0">
                <a:solidFill>
                  <a:srgbClr val="000000"/>
                </a:solidFill>
                <a:latin typeface="Source Sans Pro" panose="020B0503030403020204" pitchFamily="34" charset="0"/>
              </a:rPr>
              <a:t>النشر المخصص: خيارات متقدمة</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من صفحة </a:t>
            </a:r>
            <a:r>
              <a:rPr lang="ar-TN" i="1" dirty="0">
                <a:solidFill>
                  <a:srgbClr val="000000"/>
                </a:solidFill>
                <a:latin typeface="Source Sans Pro" panose="020B0503030403020204" pitchFamily="34" charset="0"/>
              </a:rPr>
              <a:t>نشر مخصص: خيارات متقدمة</a:t>
            </a:r>
            <a:r>
              <a:rPr lang="ar-TN" dirty="0">
                <a:solidFill>
                  <a:srgbClr val="000000"/>
                </a:solidFill>
                <a:latin typeface="Source Sans Pro" panose="020B0503030403020204" pitchFamily="34" charset="0"/>
              </a:rPr>
              <a:t>، حدد </a:t>
            </a:r>
            <a:r>
              <a:rPr lang="ar-TN" i="1" dirty="0">
                <a:solidFill>
                  <a:srgbClr val="000000"/>
                </a:solidFill>
                <a:latin typeface="Source Sans Pro" panose="020B0503030403020204" pitchFamily="34" charset="0"/>
              </a:rPr>
              <a:t>إنشاء قاعدة</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في الصفحة </a:t>
            </a:r>
            <a:r>
              <a:rPr lang="ar-TN" i="1" dirty="0">
                <a:solidFill>
                  <a:srgbClr val="000000"/>
                </a:solidFill>
                <a:latin typeface="Source Sans Pro" panose="020B0503030403020204" pitchFamily="34" charset="0"/>
              </a:rPr>
              <a:t>إضافة قاعدة</a:t>
            </a:r>
            <a:r>
              <a:rPr lang="ar-TN" dirty="0">
                <a:solidFill>
                  <a:srgbClr val="000000"/>
                </a:solidFill>
                <a:latin typeface="Source Sans Pro" panose="020B0503030403020204" pitchFamily="34" charset="0"/>
              </a:rPr>
              <a:t>، اكتب اسمًا للقاعدة وحدد </a:t>
            </a:r>
            <a:r>
              <a:rPr lang="ar-TN" i="1" dirty="0">
                <a:solidFill>
                  <a:srgbClr val="000000"/>
                </a:solidFill>
                <a:latin typeface="Source Sans Pro" panose="020B0503030403020204" pitchFamily="34" charset="0"/>
              </a:rPr>
              <a:t>إرسال</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حدد </a:t>
            </a:r>
            <a:r>
              <a:rPr lang="ar-TN" i="1" dirty="0">
                <a:solidFill>
                  <a:srgbClr val="000000"/>
                </a:solidFill>
                <a:latin typeface="Source Sans Pro" panose="020B0503030403020204" pitchFamily="34" charset="0"/>
              </a:rPr>
              <a:t>إنشاء معايير</a:t>
            </a:r>
            <a:r>
              <a:rPr lang="ar-TN" dirty="0">
                <a:solidFill>
                  <a:srgbClr val="000000"/>
                </a:solidFill>
                <a:latin typeface="Source Sans Pro" panose="020B0503030403020204" pitchFamily="34" charset="0"/>
              </a:rPr>
              <a:t> وحدد </a:t>
            </a:r>
            <a:r>
              <a:rPr lang="ar-TN" i="1" dirty="0">
                <a:solidFill>
                  <a:srgbClr val="000000"/>
                </a:solidFill>
                <a:latin typeface="Source Sans Pro" panose="020B0503030403020204" pitchFamily="34" charset="0"/>
              </a:rPr>
              <a:t>تقدير</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من الصفحة </a:t>
            </a:r>
            <a:r>
              <a:rPr lang="ar-TN" i="1" dirty="0">
                <a:solidFill>
                  <a:srgbClr val="000000"/>
                </a:solidFill>
                <a:latin typeface="Source Sans Pro" panose="020B0503030403020204" pitchFamily="34" charset="0"/>
              </a:rPr>
              <a:t>التقدير</a:t>
            </a:r>
            <a:r>
              <a:rPr lang="ar-TN" dirty="0">
                <a:solidFill>
                  <a:srgbClr val="000000"/>
                </a:solidFill>
                <a:latin typeface="Source Sans Pro" panose="020B0503030403020204" pitchFamily="34" charset="0"/>
              </a:rPr>
              <a:t>، حدد عنصر مركز التقدير لهذا المعيار. يتم سرد عناصر مركز التقديرات حسب فئاتهم، مثل واجب أو مناقشة. يتم تضمين النقاط المحتملة لمساعدتك على تحديد نطاق الدرجات.</a:t>
            </a:r>
          </a:p>
          <a:p>
            <a:pPr algn="justLow">
              <a:buFont typeface="+mj-lt"/>
              <a:buAutoNum type="arabicPeriod"/>
            </a:pPr>
            <a:r>
              <a:rPr lang="ar-TN" dirty="0">
                <a:solidFill>
                  <a:srgbClr val="000000"/>
                </a:solidFill>
                <a:latin typeface="Source Sans Pro" panose="020B0503030403020204" pitchFamily="34" charset="0"/>
              </a:rPr>
              <a:t>في القائمة </a:t>
            </a:r>
            <a:r>
              <a:rPr lang="ar-TN" i="1" dirty="0">
                <a:solidFill>
                  <a:srgbClr val="000000"/>
                </a:solidFill>
                <a:latin typeface="Source Sans Pro" panose="020B0503030403020204" pitchFamily="34" charset="0"/>
              </a:rPr>
              <a:t>تحديد شرط</a:t>
            </a:r>
            <a:r>
              <a:rPr lang="ar-TN" dirty="0">
                <a:solidFill>
                  <a:srgbClr val="000000"/>
                </a:solidFill>
                <a:latin typeface="Source Sans Pro" panose="020B0503030403020204" pitchFamily="34" charset="0"/>
              </a:rPr>
              <a:t>:</a:t>
            </a:r>
          </a:p>
          <a:p>
            <a:pPr marL="742950" lvl="1" indent="-285750" algn="justLow">
              <a:buFont typeface="+mj-lt"/>
              <a:buAutoNum type="arabicPeriod"/>
            </a:pPr>
            <a:r>
              <a:rPr lang="ar-TN" dirty="0">
                <a:solidFill>
                  <a:srgbClr val="000000"/>
                </a:solidFill>
                <a:latin typeface="Source Sans Pro" panose="020B0503030403020204" pitchFamily="34" charset="0"/>
              </a:rPr>
              <a:t>حدد </a:t>
            </a:r>
            <a:r>
              <a:rPr lang="ar-TN" i="1" dirty="0">
                <a:solidFill>
                  <a:srgbClr val="000000"/>
                </a:solidFill>
                <a:latin typeface="Source Sans Pro" panose="020B0503030403020204" pitchFamily="34" charset="0"/>
              </a:rPr>
              <a:t>للمستخدم محاولة واحدة على الأقل لهذا العنصر</a:t>
            </a:r>
            <a:r>
              <a:rPr lang="ar-TN" dirty="0">
                <a:solidFill>
                  <a:srgbClr val="000000"/>
                </a:solidFill>
                <a:latin typeface="Source Sans Pro" panose="020B0503030403020204" pitchFamily="34" charset="0"/>
              </a:rPr>
              <a:t> لنشر المحتوى استنادًا إلى المحاولة التي تم تقديمها بدلاً من الدرجة التي تم تحقيقها.</a:t>
            </a:r>
          </a:p>
          <a:p>
            <a:pPr marL="742950" lvl="1" indent="-285750" algn="justLow">
              <a:buFont typeface="+mj-lt"/>
              <a:buAutoNum type="arabicPeriod"/>
            </a:pPr>
            <a:r>
              <a:rPr lang="ar-TN" dirty="0">
                <a:solidFill>
                  <a:srgbClr val="000000"/>
                </a:solidFill>
                <a:latin typeface="Source Sans Pro" panose="020B0503030403020204" pitchFamily="34" charset="0"/>
              </a:rPr>
              <a:t>من قائمة </a:t>
            </a:r>
            <a:r>
              <a:rPr lang="ar-TN" i="1" dirty="0">
                <a:solidFill>
                  <a:srgbClr val="000000"/>
                </a:solidFill>
                <a:latin typeface="Source Sans Pro" panose="020B0503030403020204" pitchFamily="34" charset="0"/>
              </a:rPr>
              <a:t>الدرجة</a:t>
            </a:r>
            <a:r>
              <a:rPr lang="ar-TN" dirty="0">
                <a:solidFill>
                  <a:srgbClr val="000000"/>
                </a:solidFill>
                <a:latin typeface="Source Sans Pro" panose="020B0503030403020204" pitchFamily="34" charset="0"/>
              </a:rPr>
              <a:t>، حدد </a:t>
            </a:r>
            <a:r>
              <a:rPr lang="ar-TN" i="1" dirty="0">
                <a:solidFill>
                  <a:srgbClr val="000000"/>
                </a:solidFill>
                <a:latin typeface="Source Sans Pro" panose="020B0503030403020204" pitchFamily="34" charset="0"/>
              </a:rPr>
              <a:t>أقل من</a:t>
            </a:r>
            <a:r>
              <a:rPr lang="ar-TN" dirty="0">
                <a:solidFill>
                  <a:srgbClr val="000000"/>
                </a:solidFill>
                <a:latin typeface="Source Sans Pro" panose="020B0503030403020204" pitchFamily="34" charset="0"/>
              </a:rPr>
              <a:t>، أو </a:t>
            </a:r>
            <a:r>
              <a:rPr lang="ar-TN" i="1" dirty="0">
                <a:solidFill>
                  <a:srgbClr val="000000"/>
                </a:solidFill>
                <a:latin typeface="Source Sans Pro" panose="020B0503030403020204" pitchFamily="34" charset="0"/>
              </a:rPr>
              <a:t>أكبر من</a:t>
            </a:r>
            <a:r>
              <a:rPr lang="ar-TN" dirty="0">
                <a:solidFill>
                  <a:srgbClr val="000000"/>
                </a:solidFill>
                <a:latin typeface="Source Sans Pro" panose="020B0503030403020204" pitchFamily="34" charset="0"/>
              </a:rPr>
              <a:t>، أو </a:t>
            </a:r>
            <a:r>
              <a:rPr lang="ar-TN" i="1" dirty="0">
                <a:solidFill>
                  <a:srgbClr val="000000"/>
                </a:solidFill>
                <a:latin typeface="Source Sans Pro" panose="020B0503030403020204" pitchFamily="34" charset="0"/>
              </a:rPr>
              <a:t>مساوي لـ</a:t>
            </a:r>
            <a:r>
              <a:rPr lang="ar-TN" dirty="0">
                <a:solidFill>
                  <a:srgbClr val="000000"/>
                </a:solidFill>
                <a:latin typeface="Source Sans Pro" panose="020B0503030403020204" pitchFamily="34" charset="0"/>
              </a:rPr>
              <a:t>. اكتب درجة رقمية في المربع الخاص بدرجة الحد. ويمكن أن تتضمن درجتك ما يصل إلى منزلتين عشريتين.</a:t>
            </a:r>
          </a:p>
          <a:p>
            <a:pPr marL="742950" lvl="1" indent="-285750" algn="justLow">
              <a:buFont typeface="+mj-lt"/>
              <a:buAutoNum type="arabicPeriod"/>
            </a:pPr>
            <a:r>
              <a:rPr lang="ar-TN" dirty="0">
                <a:solidFill>
                  <a:srgbClr val="000000"/>
                </a:solidFill>
                <a:latin typeface="Source Sans Pro" panose="020B0503030403020204" pitchFamily="34" charset="0"/>
              </a:rPr>
              <a:t>حدد </a:t>
            </a:r>
            <a:r>
              <a:rPr lang="en-CA" i="1" dirty="0">
                <a:solidFill>
                  <a:srgbClr val="000000"/>
                </a:solidFill>
                <a:latin typeface="Source Sans Pro" panose="020B0503030403020204" pitchFamily="34" charset="0"/>
              </a:rPr>
              <a:t>Score Between</a:t>
            </a:r>
            <a:r>
              <a:rPr lang="en-CA" dirty="0">
                <a:solidFill>
                  <a:srgbClr val="000000"/>
                </a:solidFill>
                <a:latin typeface="Source Sans Pro" panose="020B0503030403020204" pitchFamily="34" charset="0"/>
              </a:rPr>
              <a:t> (</a:t>
            </a:r>
            <a:r>
              <a:rPr lang="ar-TN" dirty="0">
                <a:solidFill>
                  <a:srgbClr val="000000"/>
                </a:solidFill>
                <a:latin typeface="Source Sans Pro" panose="020B0503030403020204" pitchFamily="34" charset="0"/>
              </a:rPr>
              <a:t>درجة تقع بين) أو </a:t>
            </a:r>
            <a:r>
              <a:rPr lang="en-CA" i="1" dirty="0">
                <a:solidFill>
                  <a:srgbClr val="000000"/>
                </a:solidFill>
                <a:latin typeface="Source Sans Pro" panose="020B0503030403020204" pitchFamily="34" charset="0"/>
              </a:rPr>
              <a:t>Percent Between</a:t>
            </a:r>
            <a:r>
              <a:rPr lang="en-CA" dirty="0">
                <a:solidFill>
                  <a:srgbClr val="000000"/>
                </a:solidFill>
                <a:latin typeface="Source Sans Pro" panose="020B0503030403020204" pitchFamily="34" charset="0"/>
              </a:rPr>
              <a:t> (</a:t>
            </a:r>
            <a:r>
              <a:rPr lang="ar-TN" dirty="0">
                <a:solidFill>
                  <a:srgbClr val="000000"/>
                </a:solidFill>
                <a:latin typeface="Source Sans Pro" panose="020B0503030403020204" pitchFamily="34" charset="0"/>
              </a:rPr>
              <a:t>نسبة مئوية تقع بين). اكتب نطاق القيم في المربعات.</a:t>
            </a:r>
            <a:endParaRPr lang="ar-TN" b="0" i="0" dirty="0">
              <a:solidFill>
                <a:srgbClr val="000000"/>
              </a:solidFill>
              <a:effectLst/>
              <a:latin typeface="Source Sans Pro" panose="020B0503030403020204" pitchFamily="34" charset="0"/>
            </a:endParaRPr>
          </a:p>
          <a:p>
            <a:endParaRPr lang="en-CA" dirty="0"/>
          </a:p>
        </p:txBody>
      </p:sp>
      <p:sp>
        <p:nvSpPr>
          <p:cNvPr id="4" name="Espace réservé du numéro de diapositive 3"/>
          <p:cNvSpPr>
            <a:spLocks noGrp="1"/>
          </p:cNvSpPr>
          <p:nvPr>
            <p:ph type="sldNum" sz="quarter" idx="5"/>
          </p:nvPr>
        </p:nvSpPr>
        <p:spPr/>
        <p:txBody>
          <a:bodyPr/>
          <a:lstStyle/>
          <a:p>
            <a:fld id="{8C4EB9D1-6E8B-4728-8A09-D091F9BD9472}" type="slidenum">
              <a:rPr lang="en-CA" smtClean="0"/>
              <a:t>16</a:t>
            </a:fld>
            <a:endParaRPr lang="en-CA" dirty="0"/>
          </a:p>
        </p:txBody>
      </p:sp>
    </p:spTree>
    <p:extLst>
      <p:ext uri="{BB962C8B-B14F-4D97-AF65-F5344CB8AC3E}">
        <p14:creationId xmlns:p14="http://schemas.microsoft.com/office/powerpoint/2010/main" val="144122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justLow" defTabSz="914400" rtl="1" eaLnBrk="0" fontAlgn="base" latinLnBrk="0" hangingPunct="0">
              <a:lnSpc>
                <a:spcPct val="100000"/>
              </a:lnSpc>
              <a:spcBef>
                <a:spcPct val="0"/>
              </a:spcBef>
              <a:spcAft>
                <a:spcPct val="0"/>
              </a:spcAft>
              <a:buClrTx/>
              <a:buSzTx/>
              <a:buFontTx/>
              <a:buNone/>
              <a:tabLst/>
            </a:pPr>
            <a:r>
              <a:rPr kumimoji="0" lang="ar-SA" altLang="en-US" sz="1200" b="1" i="0" u="none" strike="noStrike" cap="none" normalizeH="0" baseline="0" dirty="0">
                <a:ln>
                  <a:noFill/>
                </a:ln>
                <a:solidFill>
                  <a:srgbClr val="000000"/>
                </a:solidFill>
                <a:effectLst/>
                <a:latin typeface="Source Sans Pro" panose="020B0503030403020204" pitchFamily="34" charset="0"/>
                <a:cs typeface="+mn-cs"/>
              </a:rPr>
              <a:t>مثال</a:t>
            </a:r>
            <a:r>
              <a:rPr kumimoji="0" lang="en-US" altLang="en-US" sz="1200" b="0" i="0" u="none" strike="noStrike" cap="none" normalizeH="0" baseline="0" dirty="0">
                <a:ln>
                  <a:noFill/>
                </a:ln>
                <a:solidFill>
                  <a:srgbClr val="000000"/>
                </a:solidFill>
                <a:effectLst/>
                <a:latin typeface="Source Sans Pro" panose="020B0503030403020204" pitchFamily="34" charset="0"/>
              </a:rPr>
              <a:t>: </a:t>
            </a:r>
            <a:r>
              <a:rPr kumimoji="0" lang="ar-SA" altLang="en-US" sz="1200" b="0" i="0" u="none" strike="noStrike" cap="none" normalizeH="0" baseline="0" dirty="0">
                <a:ln>
                  <a:noFill/>
                </a:ln>
                <a:solidFill>
                  <a:srgbClr val="000000"/>
                </a:solidFill>
                <a:effectLst/>
                <a:latin typeface="Source Sans Pro" panose="020B0503030403020204" pitchFamily="34" charset="0"/>
                <a:cs typeface="+mn-cs"/>
              </a:rPr>
              <a:t>إتاحة المحتوى للمجموعات</a:t>
            </a:r>
            <a:endParaRPr kumimoji="0" lang="en-US" altLang="en-US" sz="1200" b="0" i="0" u="none" strike="noStrike" cap="none" normalizeH="0" baseline="0" dirty="0">
              <a:ln>
                <a:noFill/>
              </a:ln>
              <a:solidFill>
                <a:schemeClr val="tx1"/>
              </a:solidFill>
              <a:effectLst/>
            </a:endParaRPr>
          </a:p>
          <a:p>
            <a:pPr marL="0" marR="0" lvl="0" indent="0" algn="justLow" defTabSz="914400" rtl="1" eaLnBrk="0" fontAlgn="base" latinLnBrk="0" hangingPunct="0">
              <a:lnSpc>
                <a:spcPct val="100000"/>
              </a:lnSpc>
              <a:spcBef>
                <a:spcPct val="0"/>
              </a:spcBef>
              <a:spcAft>
                <a:spcPct val="0"/>
              </a:spcAft>
              <a:buClrTx/>
              <a:buSzTx/>
              <a:buFontTx/>
              <a:buNone/>
              <a:tabLst/>
            </a:pPr>
            <a:r>
              <a:rPr kumimoji="0" lang="ar-SA" altLang="en-US" sz="1200" b="0" i="0" u="none" strike="noStrike" cap="none" normalizeH="0" baseline="0" dirty="0">
                <a:ln>
                  <a:noFill/>
                </a:ln>
                <a:solidFill>
                  <a:srgbClr val="000000"/>
                </a:solidFill>
                <a:effectLst/>
                <a:latin typeface="Source Sans Pro" panose="020B0503030403020204" pitchFamily="34" charset="0"/>
                <a:cs typeface="+mn-cs"/>
              </a:rPr>
              <a:t>في حالة وجود ثلاث مجموعات في مقررك الدراسي وقيامك بتعيين واجب مختلف لكل مجموعة. قم بمطالبة المجموعات بدراسة المواضيع الخاصة بهم ثم قم بتقديم المادة للفصل الدراسي. وقدم مواد محددة لكل واجب خاص بمجموعة كعناصر محتوى. ثم قم بنشر كل عنصر محتوى لمجموعة واحدة فقط</a:t>
            </a:r>
            <a:r>
              <a:rPr kumimoji="0" lang="en-US" altLang="en-US" sz="1200" b="0" i="0" u="none" strike="noStrike" cap="none" normalizeH="0" baseline="0" dirty="0">
                <a:ln>
                  <a:noFill/>
                </a:ln>
                <a:solidFill>
                  <a:srgbClr val="000000"/>
                </a:solidFill>
                <a:effectLst/>
                <a:latin typeface="Source Sans Pro" panose="020B0503030403020204" pitchFamily="34" charset="0"/>
                <a:cs typeface="Arial" panose="020B0604020202020204" pitchFamily="34" charset="0"/>
              </a:rPr>
              <a:t>.</a:t>
            </a:r>
            <a:endParaRPr kumimoji="0" lang="en-US" altLang="en-US" sz="1200" b="0" i="0" u="none" strike="noStrike" cap="none" normalizeH="0" baseline="0" dirty="0">
              <a:ln>
                <a:noFill/>
              </a:ln>
              <a:solidFill>
                <a:schemeClr val="tx1"/>
              </a:solidFill>
              <a:effectLst/>
            </a:endParaRPr>
          </a:p>
          <a:p>
            <a:pPr marL="0" marR="0" lvl="0" indent="0" algn="justLow" defTabSz="914400" rtl="1" eaLnBrk="0" fontAlgn="base" latinLnBrk="0" hangingPunct="0">
              <a:lnSpc>
                <a:spcPct val="100000"/>
              </a:lnSpc>
              <a:spcBef>
                <a:spcPct val="0"/>
              </a:spcBef>
              <a:spcAft>
                <a:spcPct val="0"/>
              </a:spcAft>
              <a:buClrTx/>
              <a:buSzTx/>
              <a:buFontTx/>
              <a:buNone/>
              <a:tabLst/>
            </a:pPr>
            <a:r>
              <a:rPr kumimoji="0" lang="ar-SA" altLang="en-US" sz="1200" b="0" i="0" u="none" strike="noStrike" cap="none" normalizeH="0" baseline="0" dirty="0">
                <a:ln>
                  <a:noFill/>
                </a:ln>
                <a:solidFill>
                  <a:srgbClr val="000000"/>
                </a:solidFill>
                <a:effectLst/>
                <a:latin typeface="Source Sans Pro" panose="020B0503030403020204" pitchFamily="34" charset="0"/>
                <a:cs typeface="+mn-cs"/>
              </a:rPr>
              <a:t>عندما تقوم المجموعة بتقديم المواد للفصل الدراسي، يمكنك تغيير قاعدة النشر لعنصر المحتوى هذا لتصبح متاحة للفصل الدراسي بأكمله</a:t>
            </a:r>
            <a:r>
              <a:rPr kumimoji="0" lang="en-US" altLang="en-US" sz="1200" b="0" i="0" u="none" strike="noStrike" cap="none" normalizeH="0" baseline="0" dirty="0">
                <a:ln>
                  <a:noFill/>
                </a:ln>
                <a:solidFill>
                  <a:srgbClr val="000000"/>
                </a:solidFill>
                <a:effectLst/>
                <a:latin typeface="Source Sans Pro" panose="020B0503030403020204" pitchFamily="34" charset="0"/>
                <a:cs typeface="Arial" panose="020B0604020202020204" pitchFamily="34" charset="0"/>
              </a:rPr>
              <a:t>.</a:t>
            </a:r>
            <a:endParaRPr kumimoji="0" lang="en-US" altLang="en-US" sz="1200" b="0" i="0" u="none" strike="noStrike" cap="none" normalizeH="0" baseline="0" dirty="0">
              <a:ln>
                <a:noFill/>
              </a:ln>
              <a:solidFill>
                <a:schemeClr val="tx1"/>
              </a:solidFill>
              <a:effectLst/>
            </a:endParaRPr>
          </a:p>
          <a:p>
            <a:pPr marL="0" marR="0" lvl="0" indent="0" algn="justLow" defTabSz="914400" rtl="1" eaLnBrk="0" fontAlgn="base" latinLnBrk="0" hangingPunct="0">
              <a:lnSpc>
                <a:spcPct val="100000"/>
              </a:lnSpc>
              <a:spcBef>
                <a:spcPct val="0"/>
              </a:spcBef>
              <a:spcAft>
                <a:spcPct val="0"/>
              </a:spcAft>
              <a:buClrTx/>
              <a:buSzTx/>
              <a:buFontTx/>
              <a:buNone/>
              <a:tabLst/>
            </a:pPr>
            <a:r>
              <a:rPr kumimoji="0" lang="ar-SA" altLang="en-US" sz="1200" b="0" i="0" u="none" strike="noStrike" cap="none" normalizeH="0" baseline="0" dirty="0">
                <a:ln>
                  <a:noFill/>
                </a:ln>
                <a:solidFill>
                  <a:srgbClr val="000000"/>
                </a:solidFill>
                <a:effectLst/>
                <a:latin typeface="Source Sans Pro" panose="020B0503030403020204" pitchFamily="34" charset="0"/>
                <a:cs typeface="+mn-cs"/>
              </a:rPr>
              <a:t>و</a:t>
            </a:r>
            <a:endParaRPr lang="en-CA" dirty="0"/>
          </a:p>
        </p:txBody>
      </p:sp>
      <p:sp>
        <p:nvSpPr>
          <p:cNvPr id="4" name="Espace réservé du numéro de diapositive 3"/>
          <p:cNvSpPr>
            <a:spLocks noGrp="1"/>
          </p:cNvSpPr>
          <p:nvPr>
            <p:ph type="sldNum" sz="quarter" idx="5"/>
          </p:nvPr>
        </p:nvSpPr>
        <p:spPr/>
        <p:txBody>
          <a:bodyPr/>
          <a:lstStyle/>
          <a:p>
            <a:fld id="{8C4EB9D1-6E8B-4728-8A09-D091F9BD9472}" type="slidenum">
              <a:rPr lang="en-CA" smtClean="0"/>
              <a:t>17</a:t>
            </a:fld>
            <a:endParaRPr lang="en-CA" dirty="0"/>
          </a:p>
        </p:txBody>
      </p:sp>
    </p:spTree>
    <p:extLst>
      <p:ext uri="{BB962C8B-B14F-4D97-AF65-F5344CB8AC3E}">
        <p14:creationId xmlns:p14="http://schemas.microsoft.com/office/powerpoint/2010/main" val="1478956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Low"/>
            <a:r>
              <a:rPr lang="ar-TN" b="1" dirty="0">
                <a:solidFill>
                  <a:srgbClr val="000000"/>
                </a:solidFill>
                <a:latin typeface="Source Sans Pro" panose="020B0503030403020204" pitchFamily="34" charset="0"/>
              </a:rPr>
              <a:t>مثال</a:t>
            </a:r>
            <a:r>
              <a:rPr lang="ar-TN" dirty="0">
                <a:solidFill>
                  <a:srgbClr val="000000"/>
                </a:solidFill>
                <a:latin typeface="Source Sans Pro" panose="020B0503030403020204" pitchFamily="34" charset="0"/>
              </a:rPr>
              <a:t>: إتاحة المحتوى بناءً على درجة "مركز التقديرات" أو العمود المحتسب</a:t>
            </a:r>
          </a:p>
          <a:p>
            <a:pPr algn="justLow"/>
            <a:r>
              <a:rPr lang="ar-TN" dirty="0">
                <a:solidFill>
                  <a:srgbClr val="000000"/>
                </a:solidFill>
                <a:latin typeface="Source Sans Pro" panose="020B0503030403020204" pitchFamily="34" charset="0"/>
              </a:rPr>
              <a:t>تعتمد الكثير من المقررات الدراسية على التقدم، حيث يجب أن يتعلم الطلاب أحد المواضيع قبل الانتقال إلى الموضوع الآخر. في حالة رغبتك في حصول الطلاب على تقدير مقبول في "الواجب 1" قبل قيامهم بمراجعة الفصل التالي، يمكنك إضافة معيار "مركز التقديرات".</a:t>
            </a:r>
          </a:p>
          <a:p>
            <a:pPr algn="justLow"/>
            <a:r>
              <a:rPr lang="ar-TN" dirty="0">
                <a:solidFill>
                  <a:srgbClr val="000000"/>
                </a:solidFill>
                <a:latin typeface="Source Sans Pro" panose="020B0503030403020204" pitchFamily="34" charset="0"/>
              </a:rPr>
              <a:t>ويمكنك أيضًا إنشاء نطاق قيم لنشر المحتوى. ويمكنك نشر عنصر رصيد إضافي للطلاب الذين حصلوا على درجات تتراوح من 60 إلى 80 درجة. ثم، نشر عنصر آخر أكثر فعالية لتقوية للطلاب الذين حصلوا على أقل من 60 درجة.</a:t>
            </a:r>
          </a:p>
          <a:p>
            <a:pPr algn="justLow"/>
            <a:r>
              <a:rPr lang="ar-TN" dirty="0">
                <a:solidFill>
                  <a:srgbClr val="000000"/>
                </a:solidFill>
                <a:latin typeface="Source Sans Pro" panose="020B0503030403020204" pitchFamily="34" charset="0"/>
              </a:rPr>
              <a:t>ويمكنك إضافة مزيد من المعايير لإحدى القواعد، بالإضافة إلى معايير مركز التقديرات، لتضييق إتاحة أحد العناصر بشكل أكبر.</a:t>
            </a:r>
          </a:p>
          <a:p>
            <a:pPr algn="justLow"/>
            <a:r>
              <a:rPr lang="ar-TN" dirty="0">
                <a:solidFill>
                  <a:srgbClr val="000000"/>
                </a:solidFill>
                <a:latin typeface="Source Sans Pro" panose="020B0503030403020204" pitchFamily="34" charset="0"/>
              </a:rPr>
              <a:t>يمكنك فقط تحديد عنصر واحد من عناصر "مركز التقديرات" لكل معيار من معايير "مركز التقديرات". لكن، يمكنك إضافة معايير متعددة من معايير "مركز التقديرات" إلى قاعدة مفردة من قواعد النشر المخصص المتقدم. على سبيل المثال، يمكنك أن تحدد، في قاعدة مفردة، معيارًا يتيح "المشروع أ" بعد اكتمال "الاستطلاع 1". ثم، قم بإنشاء معيار آخر يتيح "المشروع أ" بعد الحصول على أكثر من 70 درجة في "الاختبار 2". وفي هذا المثال، فقط الطلاب الذين أكملوا الاستطلاع 1 وسجلوا أكثر من 70 في الاختبار 2 يمكنهم عرض المشروع أ.</a:t>
            </a:r>
          </a:p>
          <a:p>
            <a:pPr algn="justLow"/>
            <a:r>
              <a:rPr lang="ar-TN" dirty="0">
                <a:solidFill>
                  <a:srgbClr val="000000"/>
                </a:solidFill>
                <a:latin typeface="Source Sans Pro" panose="020B0503030403020204" pitchFamily="34" charset="0"/>
              </a:rPr>
              <a:t>استخدم هذه الخطوات لإضافة معيار "مركز التقديرات" إلى قاعدة نشر مخصص متقدم. وأضف نفس المعلومات الأساسية عند قيامك بإنشاء قاعدة نشر مخصص أساسي.</a:t>
            </a:r>
          </a:p>
          <a:p>
            <a:endParaRPr lang="en-CA" dirty="0"/>
          </a:p>
        </p:txBody>
      </p:sp>
      <p:sp>
        <p:nvSpPr>
          <p:cNvPr id="4" name="Espace réservé du numéro de diapositive 3"/>
          <p:cNvSpPr>
            <a:spLocks noGrp="1"/>
          </p:cNvSpPr>
          <p:nvPr>
            <p:ph type="sldNum" sz="quarter" idx="5"/>
          </p:nvPr>
        </p:nvSpPr>
        <p:spPr/>
        <p:txBody>
          <a:bodyPr/>
          <a:lstStyle/>
          <a:p>
            <a:fld id="{8C4EB9D1-6E8B-4728-8A09-D091F9BD9472}" type="slidenum">
              <a:rPr lang="en-CA" smtClean="0"/>
              <a:t>18</a:t>
            </a:fld>
            <a:endParaRPr lang="en-CA" dirty="0"/>
          </a:p>
        </p:txBody>
      </p:sp>
    </p:spTree>
    <p:extLst>
      <p:ext uri="{BB962C8B-B14F-4D97-AF65-F5344CB8AC3E}">
        <p14:creationId xmlns:p14="http://schemas.microsoft.com/office/powerpoint/2010/main" val="192814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Low"/>
            <a:r>
              <a:rPr lang="ar-TN" dirty="0">
                <a:solidFill>
                  <a:srgbClr val="000000"/>
                </a:solidFill>
                <a:latin typeface="Source Sans Pro" panose="020B0503030403020204" pitchFamily="34" charset="0"/>
              </a:rPr>
              <a:t>استخدم هذه الخطوات لإضافة معيار العضوية إلى قاعدة نشر مخصص متقدم. وأضف نفس المعلومات الأساسية عند قيامك بإنشاء قاعدة نشر مخصص أساسي.</a:t>
            </a:r>
          </a:p>
          <a:p>
            <a:pPr algn="justLow">
              <a:buFont typeface="+mj-lt"/>
              <a:buAutoNum type="arabicPeriod"/>
            </a:pPr>
            <a:r>
              <a:rPr lang="ar-TN" dirty="0">
                <a:solidFill>
                  <a:srgbClr val="000000"/>
                </a:solidFill>
                <a:latin typeface="Source Sans Pro" panose="020B0503030403020204" pitchFamily="34" charset="0"/>
              </a:rPr>
              <a:t>قم بالوصول إلى قائمة العناصر وحدد </a:t>
            </a:r>
            <a:r>
              <a:rPr lang="ar-TN" i="1" dirty="0">
                <a:solidFill>
                  <a:srgbClr val="000000"/>
                </a:solidFill>
                <a:latin typeface="Source Sans Pro" panose="020B0503030403020204" pitchFamily="34" charset="0"/>
              </a:rPr>
              <a:t>النشر المخصص: خيارات متقدمة</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من صفحة </a:t>
            </a:r>
            <a:r>
              <a:rPr lang="ar-TN" i="1" dirty="0">
                <a:solidFill>
                  <a:srgbClr val="000000"/>
                </a:solidFill>
                <a:latin typeface="Source Sans Pro" panose="020B0503030403020204" pitchFamily="34" charset="0"/>
              </a:rPr>
              <a:t>نشر مخصص: خيارات متقدمة</a:t>
            </a:r>
            <a:r>
              <a:rPr lang="ar-TN" dirty="0">
                <a:solidFill>
                  <a:srgbClr val="000000"/>
                </a:solidFill>
                <a:latin typeface="Source Sans Pro" panose="020B0503030403020204" pitchFamily="34" charset="0"/>
              </a:rPr>
              <a:t>، حدد </a:t>
            </a:r>
            <a:r>
              <a:rPr lang="ar-TN" i="1" dirty="0">
                <a:solidFill>
                  <a:srgbClr val="000000"/>
                </a:solidFill>
                <a:latin typeface="Source Sans Pro" panose="020B0503030403020204" pitchFamily="34" charset="0"/>
              </a:rPr>
              <a:t>إنشاء قاعدة</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في الصفحة </a:t>
            </a:r>
            <a:r>
              <a:rPr lang="ar-TN" i="1" dirty="0">
                <a:solidFill>
                  <a:srgbClr val="000000"/>
                </a:solidFill>
                <a:latin typeface="Source Sans Pro" panose="020B0503030403020204" pitchFamily="34" charset="0"/>
              </a:rPr>
              <a:t>إضافة قاعدة</a:t>
            </a:r>
            <a:r>
              <a:rPr lang="ar-TN" dirty="0">
                <a:solidFill>
                  <a:srgbClr val="000000"/>
                </a:solidFill>
                <a:latin typeface="Source Sans Pro" panose="020B0503030403020204" pitchFamily="34" charset="0"/>
              </a:rPr>
              <a:t>، اكتب اسمًا للقاعدة وحدد </a:t>
            </a:r>
            <a:r>
              <a:rPr lang="ar-TN" i="1" dirty="0">
                <a:solidFill>
                  <a:srgbClr val="000000"/>
                </a:solidFill>
                <a:latin typeface="Source Sans Pro" panose="020B0503030403020204" pitchFamily="34" charset="0"/>
              </a:rPr>
              <a:t>إرسال</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حدد </a:t>
            </a:r>
            <a:r>
              <a:rPr lang="ar-TN" i="1" dirty="0">
                <a:solidFill>
                  <a:srgbClr val="000000"/>
                </a:solidFill>
                <a:latin typeface="Source Sans Pro" panose="020B0503030403020204" pitchFamily="34" charset="0"/>
              </a:rPr>
              <a:t>"حالة المراجعة"</a:t>
            </a:r>
            <a:r>
              <a:rPr lang="ar-TN" dirty="0">
                <a:solidFill>
                  <a:srgbClr val="000000"/>
                </a:solidFill>
                <a:latin typeface="Source Sans Pro" panose="020B0503030403020204" pitchFamily="34" charset="0"/>
              </a:rPr>
              <a:t>.</a:t>
            </a:r>
          </a:p>
          <a:p>
            <a:pPr algn="justLow">
              <a:buFont typeface="+mj-lt"/>
              <a:buAutoNum type="arabicPeriod"/>
            </a:pPr>
            <a:r>
              <a:rPr lang="ar-TN" dirty="0">
                <a:solidFill>
                  <a:srgbClr val="000000"/>
                </a:solidFill>
                <a:latin typeface="Source Sans Pro" panose="020B0503030403020204" pitchFamily="34" charset="0"/>
              </a:rPr>
              <a:t>في الصفحة </a:t>
            </a:r>
            <a:r>
              <a:rPr lang="ar-TN" i="1" dirty="0">
                <a:solidFill>
                  <a:srgbClr val="000000"/>
                </a:solidFill>
                <a:latin typeface="Source Sans Pro" panose="020B0503030403020204" pitchFamily="34" charset="0"/>
              </a:rPr>
              <a:t>حالة المراجعة</a:t>
            </a:r>
            <a:r>
              <a:rPr lang="ar-TN" dirty="0">
                <a:solidFill>
                  <a:srgbClr val="000000"/>
                </a:solidFill>
                <a:latin typeface="Source Sans Pro" panose="020B0503030403020204" pitchFamily="34" charset="0"/>
              </a:rPr>
              <a:t>، حدد </a:t>
            </a:r>
            <a:r>
              <a:rPr lang="ar-TN" i="1" dirty="0">
                <a:solidFill>
                  <a:srgbClr val="000000"/>
                </a:solidFill>
                <a:latin typeface="Source Sans Pro" panose="020B0503030403020204" pitchFamily="34" charset="0"/>
              </a:rPr>
              <a:t>استعراض</a:t>
            </a:r>
            <a:r>
              <a:rPr lang="ar-TN" dirty="0">
                <a:solidFill>
                  <a:srgbClr val="000000"/>
                </a:solidFill>
                <a:latin typeface="Source Sans Pro" panose="020B0503030403020204" pitchFamily="34" charset="0"/>
              </a:rPr>
              <a:t> لفتح مخطط المقرر الدراسي وحدد عنصرًا. سيتم تشغيل حالة المراجعة لهذا العنصر. يتعين على الطلاب وضع علامة على العنصر الذي تم مراجعته قبل إتاحة المحتوى.</a:t>
            </a:r>
            <a:endParaRPr lang="ar-TN" b="0" i="0" dirty="0">
              <a:solidFill>
                <a:srgbClr val="000000"/>
              </a:solidFill>
              <a:effectLst/>
              <a:latin typeface="Source Sans Pro" panose="020B0503030403020204" pitchFamily="34" charset="0"/>
            </a:endParaRPr>
          </a:p>
          <a:p>
            <a:endParaRPr lang="en-CA" dirty="0"/>
          </a:p>
        </p:txBody>
      </p:sp>
      <p:sp>
        <p:nvSpPr>
          <p:cNvPr id="4" name="Espace réservé du numéro de diapositive 3"/>
          <p:cNvSpPr>
            <a:spLocks noGrp="1"/>
          </p:cNvSpPr>
          <p:nvPr>
            <p:ph type="sldNum" sz="quarter" idx="5"/>
          </p:nvPr>
        </p:nvSpPr>
        <p:spPr/>
        <p:txBody>
          <a:bodyPr/>
          <a:lstStyle/>
          <a:p>
            <a:fld id="{8C4EB9D1-6E8B-4728-8A09-D091F9BD9472}" type="slidenum">
              <a:rPr lang="en-CA" smtClean="0"/>
              <a:t>19</a:t>
            </a:fld>
            <a:endParaRPr lang="en-CA"/>
          </a:p>
        </p:txBody>
      </p:sp>
    </p:spTree>
    <p:extLst>
      <p:ext uri="{BB962C8B-B14F-4D97-AF65-F5344CB8AC3E}">
        <p14:creationId xmlns:p14="http://schemas.microsoft.com/office/powerpoint/2010/main" val="787120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C8E3B-A127-4125-B89B-85A57069AD1D}" type="slidenum">
              <a:rPr lang="en-US" smtClean="0"/>
              <a:t>20</a:t>
            </a:fld>
            <a:endParaRPr lang="en-US"/>
          </a:p>
        </p:txBody>
      </p:sp>
    </p:spTree>
    <p:extLst>
      <p:ext uri="{BB962C8B-B14F-4D97-AF65-F5344CB8AC3E}">
        <p14:creationId xmlns:p14="http://schemas.microsoft.com/office/powerpoint/2010/main" val="1270360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8C4EB9D1-6E8B-4728-8A09-D091F9BD9472}" type="slidenum">
              <a:rPr lang="en-CA" smtClean="0"/>
              <a:t>24</a:t>
            </a:fld>
            <a:endParaRPr lang="en-CA" dirty="0"/>
          </a:p>
        </p:txBody>
      </p:sp>
    </p:spTree>
    <p:extLst>
      <p:ext uri="{BB962C8B-B14F-4D97-AF65-F5344CB8AC3E}">
        <p14:creationId xmlns:p14="http://schemas.microsoft.com/office/powerpoint/2010/main" val="113891652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jf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sv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jfif"/><Relationship Id="rId4" Type="http://schemas.openxmlformats.org/officeDocument/2006/relationships/image" Target="../media/image3.png"/><Relationship Id="rId9"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jfi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9.jfif"/><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9.jfi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شريحة عنوان">
    <p:bg>
      <p:bgPr>
        <a:solidFill>
          <a:srgbClr val="00677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0E51F7-8C14-4488-9A1D-6C567598157C}"/>
              </a:ext>
            </a:extLst>
          </p:cNvPr>
          <p:cNvPicPr>
            <a:picLocks noChangeAspect="1"/>
          </p:cNvPicPr>
          <p:nvPr userDrawn="1"/>
        </p:nvPicPr>
        <p:blipFill>
          <a:blip r:embed="rId2"/>
          <a:stretch>
            <a:fillRect/>
          </a:stretch>
        </p:blipFill>
        <p:spPr>
          <a:xfrm>
            <a:off x="0" y="0"/>
            <a:ext cx="4843272" cy="6858000"/>
          </a:xfrm>
          <a:prstGeom prst="rect">
            <a:avLst/>
          </a:prstGeom>
        </p:spPr>
      </p:pic>
      <p:pic>
        <p:nvPicPr>
          <p:cNvPr id="15" name="Graphic 14">
            <a:extLst>
              <a:ext uri="{FF2B5EF4-FFF2-40B4-BE49-F238E27FC236}">
                <a16:creationId xmlns:a16="http://schemas.microsoft.com/office/drawing/2014/main" id="{74DF7A46-25D0-4479-B0E7-E8E4FA11D8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629704" y="-1"/>
            <a:ext cx="3476108" cy="3604853"/>
          </a:xfrm>
          <a:prstGeom prst="rect">
            <a:avLst/>
          </a:prstGeom>
        </p:spPr>
      </p:pic>
      <p:sp>
        <p:nvSpPr>
          <p:cNvPr id="2" name="عنوان 1">
            <a:extLst>
              <a:ext uri="{FF2B5EF4-FFF2-40B4-BE49-F238E27FC236}">
                <a16:creationId xmlns:a16="http://schemas.microsoft.com/office/drawing/2014/main" id="{746986B5-AE53-1144-9216-CA9B2290D967}"/>
              </a:ext>
            </a:extLst>
          </p:cNvPr>
          <p:cNvSpPr>
            <a:spLocks noGrp="1"/>
          </p:cNvSpPr>
          <p:nvPr>
            <p:ph type="ctrTitle" hasCustomPrompt="1"/>
          </p:nvPr>
        </p:nvSpPr>
        <p:spPr>
          <a:xfrm>
            <a:off x="4968239" y="2197767"/>
            <a:ext cx="6799038" cy="1312195"/>
          </a:xfrm>
          <a:prstGeom prst="rect">
            <a:avLst/>
          </a:prstGeom>
        </p:spPr>
        <p:txBody>
          <a:bodyPr anchor="b">
            <a:normAutofit/>
          </a:bodyPr>
          <a:lstStyle>
            <a:lvl1pPr algn="ctr">
              <a:defRPr sz="3600"/>
            </a:lvl1pPr>
          </a:lstStyle>
          <a:p>
            <a:r>
              <a:rPr lang="ar-SA" dirty="0"/>
              <a:t>انقر لتحرير نمط عنوان الشكل الرئيسي</a:t>
            </a:r>
          </a:p>
        </p:txBody>
      </p:sp>
      <p:sp>
        <p:nvSpPr>
          <p:cNvPr id="3" name="عنوان فرعي 2">
            <a:extLst>
              <a:ext uri="{FF2B5EF4-FFF2-40B4-BE49-F238E27FC236}">
                <a16:creationId xmlns:a16="http://schemas.microsoft.com/office/drawing/2014/main" id="{9579C2B2-396D-884D-A983-3012357D4232}"/>
              </a:ext>
            </a:extLst>
          </p:cNvPr>
          <p:cNvSpPr>
            <a:spLocks noGrp="1"/>
          </p:cNvSpPr>
          <p:nvPr>
            <p:ph type="subTitle" idx="1" hasCustomPrompt="1"/>
          </p:nvPr>
        </p:nvSpPr>
        <p:spPr>
          <a:xfrm>
            <a:off x="4968239" y="3602038"/>
            <a:ext cx="6799038" cy="1655762"/>
          </a:xfrm>
          <a:prstGeom prst="rect">
            <a:avLst/>
          </a:prstGeom>
        </p:spPr>
        <p:txBody>
          <a:bodyPr>
            <a:normAutofit/>
          </a:bodyPr>
          <a:lstStyle>
            <a:lvl1pPr marL="0" indent="0" algn="ctr">
              <a:buNone/>
              <a:defRPr sz="2800">
                <a:solidFill>
                  <a:schemeClr val="bg1"/>
                </a:solidFill>
                <a:latin typeface="TS Safaa Medium" panose="00000600000000000000" pitchFamily="50" charset="-78"/>
                <a:cs typeface="TS Safaa Medium" panose="00000600000000000000" pitchFamily="50"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dirty="0"/>
              <a:t>انقر لتحرير نمط العنوان الفرعي للشكل الرئيسي</a:t>
            </a:r>
          </a:p>
        </p:txBody>
      </p:sp>
      <p:sp>
        <p:nvSpPr>
          <p:cNvPr id="4" name="عنصر نائب للتاريخ 3">
            <a:extLst>
              <a:ext uri="{FF2B5EF4-FFF2-40B4-BE49-F238E27FC236}">
                <a16:creationId xmlns:a16="http://schemas.microsoft.com/office/drawing/2014/main" id="{7E1CFEFC-6038-2148-9AE3-1EB841ACF614}"/>
              </a:ext>
            </a:extLst>
          </p:cNvPr>
          <p:cNvSpPr>
            <a:spLocks noGrp="1"/>
          </p:cNvSpPr>
          <p:nvPr>
            <p:ph type="dt" sz="half" idx="10"/>
          </p:nvPr>
        </p:nvSpPr>
        <p:spPr/>
        <p:txBody>
          <a:bodyPr/>
          <a:lstStyle/>
          <a:p>
            <a:fld id="{82FF4D5B-FCC2-5E42-A479-CC819A463161}" type="datetimeFigureOut">
              <a:rPr lang="ar-SA" smtClean="0"/>
              <a:t>04/11/1445</a:t>
            </a:fld>
            <a:endParaRPr lang="ar-SA" dirty="0"/>
          </a:p>
        </p:txBody>
      </p:sp>
      <p:sp>
        <p:nvSpPr>
          <p:cNvPr id="5" name="عنصر نائب للتذييل 4">
            <a:extLst>
              <a:ext uri="{FF2B5EF4-FFF2-40B4-BE49-F238E27FC236}">
                <a16:creationId xmlns:a16="http://schemas.microsoft.com/office/drawing/2014/main" id="{943F6C17-2CCA-E24A-AC4A-C35F102F4B50}"/>
              </a:ext>
            </a:extLst>
          </p:cNvPr>
          <p:cNvSpPr>
            <a:spLocks noGrp="1"/>
          </p:cNvSpPr>
          <p:nvPr>
            <p:ph type="ftr" sz="quarter" idx="11"/>
          </p:nvPr>
        </p:nvSpPr>
        <p:spPr/>
        <p:txBody>
          <a:bodyPr/>
          <a:lstStyle/>
          <a:p>
            <a:r>
              <a:rPr lang="ar-SA" dirty="0"/>
              <a:t>عمادة التعلم الإلكتروني والتعليم عن بُعد بجامعة أم القرى</a:t>
            </a:r>
          </a:p>
        </p:txBody>
      </p:sp>
      <p:sp>
        <p:nvSpPr>
          <p:cNvPr id="6" name="عنصر نائب لرقم الشريحة 5">
            <a:extLst>
              <a:ext uri="{FF2B5EF4-FFF2-40B4-BE49-F238E27FC236}">
                <a16:creationId xmlns:a16="http://schemas.microsoft.com/office/drawing/2014/main" id="{FCBC5927-7E53-F046-92B4-D15BA08D2732}"/>
              </a:ext>
            </a:extLst>
          </p:cNvPr>
          <p:cNvSpPr>
            <a:spLocks noGrp="1"/>
          </p:cNvSpPr>
          <p:nvPr>
            <p:ph type="sldNum" sz="quarter" idx="12"/>
          </p:nvPr>
        </p:nvSpPr>
        <p:spPr/>
        <p:txBody>
          <a:bodyPr/>
          <a:lstStyle/>
          <a:p>
            <a:fld id="{B8037B11-A59B-F344-BF74-C4897707804B}" type="slidenum">
              <a:rPr lang="ar-SA" smtClean="0"/>
              <a:t>‹#›</a:t>
            </a:fld>
            <a:endParaRPr lang="ar-SA" dirty="0"/>
          </a:p>
        </p:txBody>
      </p:sp>
      <p:pic>
        <p:nvPicPr>
          <p:cNvPr id="10" name="Graphic 9">
            <a:extLst>
              <a:ext uri="{FF2B5EF4-FFF2-40B4-BE49-F238E27FC236}">
                <a16:creationId xmlns:a16="http://schemas.microsoft.com/office/drawing/2014/main" id="{5EF49412-F872-4235-B861-53FD08EF7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506092" y="5758405"/>
            <a:ext cx="3723332" cy="193252"/>
          </a:xfrm>
          <a:prstGeom prst="rect">
            <a:avLst/>
          </a:prstGeom>
        </p:spPr>
      </p:pic>
      <p:pic>
        <p:nvPicPr>
          <p:cNvPr id="11" name="Graphic 10">
            <a:extLst>
              <a:ext uri="{FF2B5EF4-FFF2-40B4-BE49-F238E27FC236}">
                <a16:creationId xmlns:a16="http://schemas.microsoft.com/office/drawing/2014/main" id="{6BB6BACD-163E-4EEE-9619-13895865CF5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825793" y="2406650"/>
            <a:ext cx="366207" cy="1150937"/>
          </a:xfrm>
          <a:prstGeom prst="rect">
            <a:avLst/>
          </a:prstGeom>
        </p:spPr>
      </p:pic>
      <p:pic>
        <p:nvPicPr>
          <p:cNvPr id="13" name="صورة 1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081252" y="151049"/>
            <a:ext cx="2014953" cy="1117931"/>
          </a:xfrm>
          <a:prstGeom prst="rect">
            <a:avLst/>
          </a:prstGeom>
        </p:spPr>
      </p:pic>
    </p:spTree>
    <p:extLst>
      <p:ext uri="{BB962C8B-B14F-4D97-AF65-F5344CB8AC3E}">
        <p14:creationId xmlns:p14="http://schemas.microsoft.com/office/powerpoint/2010/main" val="4238477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3D7ABB2-C271-604B-BB3F-FA6D0AF25308}"/>
              </a:ext>
            </a:extLst>
          </p:cNvPr>
          <p:cNvSpPr>
            <a:spLocks noGrp="1"/>
          </p:cNvSpPr>
          <p:nvPr>
            <p:ph type="title" hasCustomPrompt="1"/>
          </p:nvPr>
        </p:nvSpPr>
        <p:spPr>
          <a:xfrm>
            <a:off x="838201" y="365125"/>
            <a:ext cx="9605210" cy="1325563"/>
          </a:xfrm>
          <a:prstGeom prst="rect">
            <a:avLst/>
          </a:prstGeom>
        </p:spPr>
        <p:txBody>
          <a:bodyPr/>
          <a:lstStyle/>
          <a:p>
            <a:r>
              <a:rPr lang="ar-SA" dirty="0"/>
              <a:t>انقر لتحرير نمط عنوان الشكل الرئيسي</a:t>
            </a:r>
          </a:p>
        </p:txBody>
      </p:sp>
      <p:sp>
        <p:nvSpPr>
          <p:cNvPr id="3" name="عنصر نائب للتاريخ 2">
            <a:extLst>
              <a:ext uri="{FF2B5EF4-FFF2-40B4-BE49-F238E27FC236}">
                <a16:creationId xmlns:a16="http://schemas.microsoft.com/office/drawing/2014/main" id="{C495D1BB-7594-004F-93A4-1301015ED586}"/>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4" name="عنصر نائب للتذييل 3">
            <a:extLst>
              <a:ext uri="{FF2B5EF4-FFF2-40B4-BE49-F238E27FC236}">
                <a16:creationId xmlns:a16="http://schemas.microsoft.com/office/drawing/2014/main" id="{619CCA32-9B31-0D47-B8AB-C0C5041A5D92}"/>
              </a:ext>
            </a:extLst>
          </p:cNvPr>
          <p:cNvSpPr>
            <a:spLocks noGrp="1"/>
          </p:cNvSpPr>
          <p:nvPr>
            <p:ph type="ftr" sz="quarter" idx="11"/>
          </p:nvPr>
        </p:nvSpPr>
        <p:spPr/>
        <p:txBody>
          <a:bodyPr/>
          <a:lstStyle/>
          <a:p>
            <a:endParaRPr lang="ar-SA"/>
          </a:p>
        </p:txBody>
      </p:sp>
      <p:sp>
        <p:nvSpPr>
          <p:cNvPr id="5" name="عنصر نائب لرقم الشريحة 4">
            <a:extLst>
              <a:ext uri="{FF2B5EF4-FFF2-40B4-BE49-F238E27FC236}">
                <a16:creationId xmlns:a16="http://schemas.microsoft.com/office/drawing/2014/main" id="{7B82FE36-1E30-0C4A-ADFF-B5F3B2E4A552}"/>
              </a:ext>
            </a:extLst>
          </p:cNvPr>
          <p:cNvSpPr>
            <a:spLocks noGrp="1"/>
          </p:cNvSpPr>
          <p:nvPr>
            <p:ph type="sldNum" sz="quarter" idx="12"/>
          </p:nvPr>
        </p:nvSpPr>
        <p:spPr/>
        <p:txBody>
          <a:bodyPr/>
          <a:lstStyle/>
          <a:p>
            <a:fld id="{B8037B11-A59B-F344-BF74-C4897707804B}" type="slidenum">
              <a:rPr lang="ar-SA" smtClean="0"/>
              <a:t>‹#›</a:t>
            </a:fld>
            <a:endParaRPr lang="ar-SA"/>
          </a:p>
        </p:txBody>
      </p:sp>
    </p:spTree>
    <p:extLst>
      <p:ext uri="{BB962C8B-B14F-4D97-AF65-F5344CB8AC3E}">
        <p14:creationId xmlns:p14="http://schemas.microsoft.com/office/powerpoint/2010/main" val="281989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فارغ">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8CE34759-526C-3B4F-A0A2-0B2F6F5AA419}"/>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3" name="عنصر نائب للتذييل 2">
            <a:extLst>
              <a:ext uri="{FF2B5EF4-FFF2-40B4-BE49-F238E27FC236}">
                <a16:creationId xmlns:a16="http://schemas.microsoft.com/office/drawing/2014/main" id="{8952C61A-CBD1-684D-BA0B-190B32DAF4C3}"/>
              </a:ext>
            </a:extLst>
          </p:cNvPr>
          <p:cNvSpPr>
            <a:spLocks noGrp="1"/>
          </p:cNvSpPr>
          <p:nvPr>
            <p:ph type="ftr" sz="quarter" idx="11"/>
          </p:nvPr>
        </p:nvSpPr>
        <p:spPr/>
        <p:txBody>
          <a:bodyPr/>
          <a:lstStyle/>
          <a:p>
            <a:endParaRPr lang="ar-SA"/>
          </a:p>
        </p:txBody>
      </p:sp>
      <p:sp>
        <p:nvSpPr>
          <p:cNvPr id="4" name="عنصر نائب لرقم الشريحة 3">
            <a:extLst>
              <a:ext uri="{FF2B5EF4-FFF2-40B4-BE49-F238E27FC236}">
                <a16:creationId xmlns:a16="http://schemas.microsoft.com/office/drawing/2014/main" id="{04FA5C87-3966-4448-A5D7-51EA545BEDB9}"/>
              </a:ext>
            </a:extLst>
          </p:cNvPr>
          <p:cNvSpPr>
            <a:spLocks noGrp="1"/>
          </p:cNvSpPr>
          <p:nvPr>
            <p:ph type="sldNum" sz="quarter" idx="12"/>
          </p:nvPr>
        </p:nvSpPr>
        <p:spPr/>
        <p:txBody>
          <a:bodyPr/>
          <a:lstStyle/>
          <a:p>
            <a:fld id="{B8037B11-A59B-F344-BF74-C4897707804B}" type="slidenum">
              <a:rPr lang="ar-SA" smtClean="0"/>
              <a:t>‹#›</a:t>
            </a:fld>
            <a:endParaRPr lang="ar-SA"/>
          </a:p>
        </p:txBody>
      </p:sp>
      <p:pic>
        <p:nvPicPr>
          <p:cNvPr id="5" name="صورة 4">
            <a:extLst>
              <a:ext uri="{FF2B5EF4-FFF2-40B4-BE49-F238E27FC236}">
                <a16:creationId xmlns:a16="http://schemas.microsoft.com/office/drawing/2014/main" id="{297DCBCC-BFB5-774F-9FEA-BA0869B4F581}"/>
              </a:ext>
            </a:extLst>
          </p:cNvPr>
          <p:cNvPicPr>
            <a:picLocks noChangeAspect="1"/>
          </p:cNvPicPr>
          <p:nvPr/>
        </p:nvPicPr>
        <p:blipFill>
          <a:blip r:embed="rId3"/>
          <a:srcRect/>
          <a:stretch/>
        </p:blipFill>
        <p:spPr>
          <a:xfrm>
            <a:off x="702013" y="0"/>
            <a:ext cx="1802990" cy="1863089"/>
          </a:xfrm>
          <a:prstGeom prst="rect">
            <a:avLst/>
          </a:prstGeom>
        </p:spPr>
      </p:pic>
    </p:spTree>
    <p:extLst>
      <p:ext uri="{BB962C8B-B14F-4D97-AF65-F5344CB8AC3E}">
        <p14:creationId xmlns:p14="http://schemas.microsoft.com/office/powerpoint/2010/main" val="114903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81E4D1F-43BA-E94B-8D86-C40DF0354FA3}"/>
              </a:ext>
            </a:extLst>
          </p:cNvPr>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ar-SA" dirty="0"/>
              <a:t>انقر لتحرير نمط عنوان الشكل الرئيسي</a:t>
            </a:r>
          </a:p>
        </p:txBody>
      </p:sp>
      <p:sp>
        <p:nvSpPr>
          <p:cNvPr id="3" name="عنصر نائب للمحتوى 2">
            <a:extLst>
              <a:ext uri="{FF2B5EF4-FFF2-40B4-BE49-F238E27FC236}">
                <a16:creationId xmlns:a16="http://schemas.microsoft.com/office/drawing/2014/main" id="{902F8537-7415-7449-A472-FDB08748C293}"/>
              </a:ext>
            </a:extLst>
          </p:cNvPr>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4" name="عنصر نائب للنص 3">
            <a:extLst>
              <a:ext uri="{FF2B5EF4-FFF2-40B4-BE49-F238E27FC236}">
                <a16:creationId xmlns:a16="http://schemas.microsoft.com/office/drawing/2014/main" id="{4AFB53A6-7B9A-5647-9B86-60B8D0E6B1DC}"/>
              </a:ext>
            </a:extLst>
          </p:cNvPr>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dirty="0"/>
              <a:t>انقر لتحرير أنماط نص الشكل الرئيسي</a:t>
            </a:r>
          </a:p>
        </p:txBody>
      </p:sp>
      <p:sp>
        <p:nvSpPr>
          <p:cNvPr id="5" name="عنصر نائب للتاريخ 4">
            <a:extLst>
              <a:ext uri="{FF2B5EF4-FFF2-40B4-BE49-F238E27FC236}">
                <a16:creationId xmlns:a16="http://schemas.microsoft.com/office/drawing/2014/main" id="{2BAA055B-128B-514A-BE20-35B067F6427F}"/>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6" name="عنصر نائب للتذييل 5">
            <a:extLst>
              <a:ext uri="{FF2B5EF4-FFF2-40B4-BE49-F238E27FC236}">
                <a16:creationId xmlns:a16="http://schemas.microsoft.com/office/drawing/2014/main" id="{F466D763-BD22-DC41-989F-229F78B95442}"/>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6DD9CC9A-1D06-E64A-B4AA-9C5114E98C11}"/>
              </a:ext>
            </a:extLst>
          </p:cNvPr>
          <p:cNvSpPr>
            <a:spLocks noGrp="1"/>
          </p:cNvSpPr>
          <p:nvPr>
            <p:ph type="sldNum" sz="quarter" idx="12"/>
          </p:nvPr>
        </p:nvSpPr>
        <p:spPr/>
        <p:txBody>
          <a:bodyPr/>
          <a:lstStyle/>
          <a:p>
            <a:fld id="{B8037B11-A59B-F344-BF74-C4897707804B}" type="slidenum">
              <a:rPr lang="ar-SA" smtClean="0"/>
              <a:t>‹#›</a:t>
            </a:fld>
            <a:endParaRPr lang="ar-SA"/>
          </a:p>
        </p:txBody>
      </p:sp>
    </p:spTree>
    <p:extLst>
      <p:ext uri="{BB962C8B-B14F-4D97-AF65-F5344CB8AC3E}">
        <p14:creationId xmlns:p14="http://schemas.microsoft.com/office/powerpoint/2010/main" val="1059129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F8E528E-E095-7945-9E4E-E2E4C33BB85D}"/>
              </a:ext>
            </a:extLst>
          </p:cNvPr>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ar-SA" dirty="0"/>
              <a:t>انقر لتحرير نمط عنوان الشكل الرئيسي</a:t>
            </a:r>
          </a:p>
        </p:txBody>
      </p:sp>
      <p:sp>
        <p:nvSpPr>
          <p:cNvPr id="3" name="عنصر نائب للصورة 2">
            <a:extLst>
              <a:ext uri="{FF2B5EF4-FFF2-40B4-BE49-F238E27FC236}">
                <a16:creationId xmlns:a16="http://schemas.microsoft.com/office/drawing/2014/main" id="{C726BEC1-DB56-9B4B-8591-79C25826FE5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ar-SA"/>
          </a:p>
        </p:txBody>
      </p:sp>
      <p:sp>
        <p:nvSpPr>
          <p:cNvPr id="4" name="عنصر نائب للنص 3">
            <a:extLst>
              <a:ext uri="{FF2B5EF4-FFF2-40B4-BE49-F238E27FC236}">
                <a16:creationId xmlns:a16="http://schemas.microsoft.com/office/drawing/2014/main" id="{94DE50B3-95AF-6C40-AD19-A24480947568}"/>
              </a:ext>
            </a:extLst>
          </p:cNvPr>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dirty="0"/>
              <a:t>انقر لتحرير أنماط نص الشكل الرئيسي</a:t>
            </a:r>
          </a:p>
        </p:txBody>
      </p:sp>
      <p:sp>
        <p:nvSpPr>
          <p:cNvPr id="5" name="عنصر نائب للتاريخ 4">
            <a:extLst>
              <a:ext uri="{FF2B5EF4-FFF2-40B4-BE49-F238E27FC236}">
                <a16:creationId xmlns:a16="http://schemas.microsoft.com/office/drawing/2014/main" id="{6C2DAC75-3F7B-FD44-BCC3-59B585007D5E}"/>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6" name="عنصر نائب للتذييل 5">
            <a:extLst>
              <a:ext uri="{FF2B5EF4-FFF2-40B4-BE49-F238E27FC236}">
                <a16:creationId xmlns:a16="http://schemas.microsoft.com/office/drawing/2014/main" id="{8694009E-487C-964C-8F28-6141CDC900B8}"/>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C774E5F9-1F94-A14A-B039-1348A4B39DD7}"/>
              </a:ext>
            </a:extLst>
          </p:cNvPr>
          <p:cNvSpPr>
            <a:spLocks noGrp="1"/>
          </p:cNvSpPr>
          <p:nvPr>
            <p:ph type="sldNum" sz="quarter" idx="12"/>
          </p:nvPr>
        </p:nvSpPr>
        <p:spPr/>
        <p:txBody>
          <a:bodyPr/>
          <a:lstStyle/>
          <a:p>
            <a:fld id="{B8037B11-A59B-F344-BF74-C4897707804B}" type="slidenum">
              <a:rPr lang="ar-SA" smtClean="0"/>
              <a:t>‹#›</a:t>
            </a:fld>
            <a:endParaRPr lang="ar-SA"/>
          </a:p>
        </p:txBody>
      </p:sp>
    </p:spTree>
    <p:extLst>
      <p:ext uri="{BB962C8B-B14F-4D97-AF65-F5344CB8AC3E}">
        <p14:creationId xmlns:p14="http://schemas.microsoft.com/office/powerpoint/2010/main" val="2924682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809E330-7DA0-6E40-9DA1-5588F4B03D10}"/>
              </a:ext>
            </a:extLst>
          </p:cNvPr>
          <p:cNvSpPr>
            <a:spLocks noGrp="1"/>
          </p:cNvSpPr>
          <p:nvPr>
            <p:ph type="title" hasCustomPrompt="1"/>
          </p:nvPr>
        </p:nvSpPr>
        <p:spPr>
          <a:xfrm>
            <a:off x="838201" y="365125"/>
            <a:ext cx="9605210" cy="1325563"/>
          </a:xfrm>
          <a:prstGeom prst="rect">
            <a:avLst/>
          </a:prstGeom>
        </p:spPr>
        <p:txBody>
          <a:bodyPr/>
          <a:lstStyle/>
          <a:p>
            <a:r>
              <a:rPr lang="ar-SA" dirty="0"/>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FA8ACBEC-84C6-9D44-A1EF-9ABCA3CA52F1}"/>
              </a:ext>
            </a:extLst>
          </p:cNvPr>
          <p:cNvSpPr>
            <a:spLocks noGrp="1"/>
          </p:cNvSpPr>
          <p:nvPr>
            <p:ph type="body" orient="vert" idx="1" hasCustomPrompt="1"/>
          </p:nvPr>
        </p:nvSpPr>
        <p:spPr>
          <a:xfrm>
            <a:off x="838200" y="1825625"/>
            <a:ext cx="10515600" cy="4351338"/>
          </a:xfrm>
          <a:prstGeom prst="rect">
            <a:avLst/>
          </a:prstGeom>
        </p:spPr>
        <p:txBody>
          <a:bodyPr vert="eaVert"/>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4" name="عنصر نائب للتاريخ 3">
            <a:extLst>
              <a:ext uri="{FF2B5EF4-FFF2-40B4-BE49-F238E27FC236}">
                <a16:creationId xmlns:a16="http://schemas.microsoft.com/office/drawing/2014/main" id="{ACC77A9D-E0F6-C040-BCA5-19FF40223A12}"/>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5" name="عنصر نائب للتذييل 4">
            <a:extLst>
              <a:ext uri="{FF2B5EF4-FFF2-40B4-BE49-F238E27FC236}">
                <a16:creationId xmlns:a16="http://schemas.microsoft.com/office/drawing/2014/main" id="{094C0C9D-A174-024B-A60C-96DB6A1D1580}"/>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9FA1FDDC-D125-B946-8CCB-8F03E9188BEE}"/>
              </a:ext>
            </a:extLst>
          </p:cNvPr>
          <p:cNvSpPr>
            <a:spLocks noGrp="1"/>
          </p:cNvSpPr>
          <p:nvPr>
            <p:ph type="sldNum" sz="quarter" idx="12"/>
          </p:nvPr>
        </p:nvSpPr>
        <p:spPr/>
        <p:txBody>
          <a:bodyPr/>
          <a:lstStyle/>
          <a:p>
            <a:fld id="{B8037B11-A59B-F344-BF74-C4897707804B}" type="slidenum">
              <a:rPr lang="ar-SA" smtClean="0"/>
              <a:t>‹#›</a:t>
            </a:fld>
            <a:endParaRPr lang="ar-SA"/>
          </a:p>
        </p:txBody>
      </p:sp>
    </p:spTree>
    <p:extLst>
      <p:ext uri="{BB962C8B-B14F-4D97-AF65-F5344CB8AC3E}">
        <p14:creationId xmlns:p14="http://schemas.microsoft.com/office/powerpoint/2010/main" val="2454583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D20F9102-7BF6-664E-B2EB-EBFEC723771A}"/>
              </a:ext>
            </a:extLst>
          </p:cNvPr>
          <p:cNvSpPr>
            <a:spLocks noGrp="1"/>
          </p:cNvSpPr>
          <p:nvPr>
            <p:ph type="title" orient="vert" hasCustomPrompt="1"/>
          </p:nvPr>
        </p:nvSpPr>
        <p:spPr>
          <a:xfrm>
            <a:off x="8724900" y="365125"/>
            <a:ext cx="2628900" cy="5811838"/>
          </a:xfrm>
          <a:prstGeom prst="rect">
            <a:avLst/>
          </a:prstGeom>
        </p:spPr>
        <p:txBody>
          <a:bodyPr vert="eaVert"/>
          <a:lstStyle/>
          <a:p>
            <a:r>
              <a:rPr lang="ar-SA" dirty="0"/>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9CDA1F35-179D-1A4C-AD2B-BA2FC5545AC6}"/>
              </a:ext>
            </a:extLst>
          </p:cNvPr>
          <p:cNvSpPr>
            <a:spLocks noGrp="1"/>
          </p:cNvSpPr>
          <p:nvPr>
            <p:ph type="body" orient="vert" idx="1" hasCustomPrompt="1"/>
          </p:nvPr>
        </p:nvSpPr>
        <p:spPr>
          <a:xfrm>
            <a:off x="838200" y="365125"/>
            <a:ext cx="7734300" cy="5811838"/>
          </a:xfrm>
          <a:prstGeom prst="rect">
            <a:avLst/>
          </a:prstGeom>
        </p:spPr>
        <p:txBody>
          <a:bodyPr vert="eaVert"/>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4" name="عنصر نائب للتاريخ 3">
            <a:extLst>
              <a:ext uri="{FF2B5EF4-FFF2-40B4-BE49-F238E27FC236}">
                <a16:creationId xmlns:a16="http://schemas.microsoft.com/office/drawing/2014/main" id="{FE34EC09-D01B-2243-81CB-1A5AA72E2740}"/>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5" name="عنصر نائب للتذييل 4">
            <a:extLst>
              <a:ext uri="{FF2B5EF4-FFF2-40B4-BE49-F238E27FC236}">
                <a16:creationId xmlns:a16="http://schemas.microsoft.com/office/drawing/2014/main" id="{7ABF2742-3AEE-844C-808B-EFFDC0524194}"/>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9EF6FFFC-B142-C149-BB5F-59D6710BB8CB}"/>
              </a:ext>
            </a:extLst>
          </p:cNvPr>
          <p:cNvSpPr>
            <a:spLocks noGrp="1"/>
          </p:cNvSpPr>
          <p:nvPr>
            <p:ph type="sldNum" sz="quarter" idx="12"/>
          </p:nvPr>
        </p:nvSpPr>
        <p:spPr/>
        <p:txBody>
          <a:bodyPr/>
          <a:lstStyle/>
          <a:p>
            <a:fld id="{B8037B11-A59B-F344-BF74-C4897707804B}" type="slidenum">
              <a:rPr lang="ar-SA" smtClean="0"/>
              <a:t>‹#›</a:t>
            </a:fld>
            <a:endParaRPr lang="ar-SA"/>
          </a:p>
        </p:txBody>
      </p:sp>
    </p:spTree>
    <p:extLst>
      <p:ext uri="{BB962C8B-B14F-4D97-AF65-F5344CB8AC3E}">
        <p14:creationId xmlns:p14="http://schemas.microsoft.com/office/powerpoint/2010/main" val="817715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شريحة عنوان">
    <p:bg>
      <p:bgPr>
        <a:solidFill>
          <a:srgbClr val="006770"/>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9F94AA5-7D0D-462C-9E9A-5406195797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8774" y="380276"/>
            <a:ext cx="3740402" cy="5639376"/>
          </a:xfrm>
          <a:prstGeom prst="rect">
            <a:avLst/>
          </a:prstGeom>
        </p:spPr>
      </p:pic>
      <p:pic>
        <p:nvPicPr>
          <p:cNvPr id="15" name="Graphic 14">
            <a:extLst>
              <a:ext uri="{FF2B5EF4-FFF2-40B4-BE49-F238E27FC236}">
                <a16:creationId xmlns:a16="http://schemas.microsoft.com/office/drawing/2014/main" id="{74DF7A46-25D0-4479-B0E7-E8E4FA11D8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629704" y="-1"/>
            <a:ext cx="3476108" cy="3604853"/>
          </a:xfrm>
          <a:prstGeom prst="rect">
            <a:avLst/>
          </a:prstGeom>
        </p:spPr>
      </p:pic>
      <p:sp>
        <p:nvSpPr>
          <p:cNvPr id="2" name="عنوان 1">
            <a:extLst>
              <a:ext uri="{FF2B5EF4-FFF2-40B4-BE49-F238E27FC236}">
                <a16:creationId xmlns:a16="http://schemas.microsoft.com/office/drawing/2014/main" id="{746986B5-AE53-1144-9216-CA9B2290D967}"/>
              </a:ext>
            </a:extLst>
          </p:cNvPr>
          <p:cNvSpPr>
            <a:spLocks noGrp="1"/>
          </p:cNvSpPr>
          <p:nvPr>
            <p:ph type="ctrTitle" hasCustomPrompt="1"/>
          </p:nvPr>
        </p:nvSpPr>
        <p:spPr>
          <a:xfrm>
            <a:off x="4968239" y="2197767"/>
            <a:ext cx="6799038" cy="1312195"/>
          </a:xfrm>
          <a:prstGeom prst="rect">
            <a:avLst/>
          </a:prstGeom>
        </p:spPr>
        <p:txBody>
          <a:bodyPr anchor="b">
            <a:normAutofit/>
          </a:bodyPr>
          <a:lstStyle>
            <a:lvl1pPr algn="ctr">
              <a:defRPr sz="3600"/>
            </a:lvl1pPr>
          </a:lstStyle>
          <a:p>
            <a:r>
              <a:rPr lang="ar-SA" dirty="0"/>
              <a:t>انقر لتحرير نمط عنوان الشكل الرئيسي</a:t>
            </a:r>
          </a:p>
        </p:txBody>
      </p:sp>
      <p:sp>
        <p:nvSpPr>
          <p:cNvPr id="3" name="عنوان فرعي 2">
            <a:extLst>
              <a:ext uri="{FF2B5EF4-FFF2-40B4-BE49-F238E27FC236}">
                <a16:creationId xmlns:a16="http://schemas.microsoft.com/office/drawing/2014/main" id="{9579C2B2-396D-884D-A983-3012357D4232}"/>
              </a:ext>
            </a:extLst>
          </p:cNvPr>
          <p:cNvSpPr>
            <a:spLocks noGrp="1"/>
          </p:cNvSpPr>
          <p:nvPr>
            <p:ph type="subTitle" idx="1" hasCustomPrompt="1"/>
          </p:nvPr>
        </p:nvSpPr>
        <p:spPr>
          <a:xfrm>
            <a:off x="4968239" y="3602038"/>
            <a:ext cx="6799038" cy="1655762"/>
          </a:xfrm>
          <a:prstGeom prst="rect">
            <a:avLst/>
          </a:prstGeom>
        </p:spPr>
        <p:txBody>
          <a:bodyPr>
            <a:normAutofit/>
          </a:bodyPr>
          <a:lstStyle>
            <a:lvl1pPr marL="0" indent="0" algn="ctr">
              <a:buNone/>
              <a:defRPr sz="2800">
                <a:solidFill>
                  <a:schemeClr val="bg1"/>
                </a:solidFill>
                <a:latin typeface="TS Safaa Medium" panose="00000600000000000000" pitchFamily="50" charset="-78"/>
                <a:cs typeface="TS Safaa Medium" panose="00000600000000000000" pitchFamily="50"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dirty="0"/>
              <a:t>انقر لتحرير نمط العنوان الفرعي للشكل الرئيسي</a:t>
            </a:r>
          </a:p>
        </p:txBody>
      </p:sp>
      <p:sp>
        <p:nvSpPr>
          <p:cNvPr id="4" name="عنصر نائب للتاريخ 3">
            <a:extLst>
              <a:ext uri="{FF2B5EF4-FFF2-40B4-BE49-F238E27FC236}">
                <a16:creationId xmlns:a16="http://schemas.microsoft.com/office/drawing/2014/main" id="{7E1CFEFC-6038-2148-9AE3-1EB841ACF614}"/>
              </a:ext>
            </a:extLst>
          </p:cNvPr>
          <p:cNvSpPr>
            <a:spLocks noGrp="1"/>
          </p:cNvSpPr>
          <p:nvPr>
            <p:ph type="dt" sz="half" idx="10"/>
          </p:nvPr>
        </p:nvSpPr>
        <p:spPr/>
        <p:txBody>
          <a:bodyPr/>
          <a:lstStyle/>
          <a:p>
            <a:fld id="{82FF4D5B-FCC2-5E42-A479-CC819A463161}" type="datetimeFigureOut">
              <a:rPr lang="ar-SA" smtClean="0"/>
              <a:t>04/11/1445</a:t>
            </a:fld>
            <a:endParaRPr lang="ar-SA" dirty="0"/>
          </a:p>
        </p:txBody>
      </p:sp>
      <p:sp>
        <p:nvSpPr>
          <p:cNvPr id="5" name="عنصر نائب للتذييل 4">
            <a:extLst>
              <a:ext uri="{FF2B5EF4-FFF2-40B4-BE49-F238E27FC236}">
                <a16:creationId xmlns:a16="http://schemas.microsoft.com/office/drawing/2014/main" id="{943F6C17-2CCA-E24A-AC4A-C35F102F4B50}"/>
              </a:ext>
            </a:extLst>
          </p:cNvPr>
          <p:cNvSpPr>
            <a:spLocks noGrp="1"/>
          </p:cNvSpPr>
          <p:nvPr>
            <p:ph type="ftr" sz="quarter" idx="11"/>
          </p:nvPr>
        </p:nvSpPr>
        <p:spPr/>
        <p:txBody>
          <a:bodyPr/>
          <a:lstStyle/>
          <a:p>
            <a:endParaRPr lang="ar-SA" dirty="0"/>
          </a:p>
        </p:txBody>
      </p:sp>
      <p:sp>
        <p:nvSpPr>
          <p:cNvPr id="6" name="عنصر نائب لرقم الشريحة 5">
            <a:extLst>
              <a:ext uri="{FF2B5EF4-FFF2-40B4-BE49-F238E27FC236}">
                <a16:creationId xmlns:a16="http://schemas.microsoft.com/office/drawing/2014/main" id="{FCBC5927-7E53-F046-92B4-D15BA08D2732}"/>
              </a:ext>
            </a:extLst>
          </p:cNvPr>
          <p:cNvSpPr>
            <a:spLocks noGrp="1"/>
          </p:cNvSpPr>
          <p:nvPr>
            <p:ph type="sldNum" sz="quarter" idx="12"/>
          </p:nvPr>
        </p:nvSpPr>
        <p:spPr/>
        <p:txBody>
          <a:bodyPr/>
          <a:lstStyle/>
          <a:p>
            <a:fld id="{B8037B11-A59B-F344-BF74-C4897707804B}" type="slidenum">
              <a:rPr lang="ar-SA" smtClean="0"/>
              <a:t>‹#›</a:t>
            </a:fld>
            <a:endParaRPr lang="ar-SA"/>
          </a:p>
        </p:txBody>
      </p:sp>
      <p:pic>
        <p:nvPicPr>
          <p:cNvPr id="10" name="Graphic 9">
            <a:extLst>
              <a:ext uri="{FF2B5EF4-FFF2-40B4-BE49-F238E27FC236}">
                <a16:creationId xmlns:a16="http://schemas.microsoft.com/office/drawing/2014/main" id="{5EF49412-F872-4235-B861-53FD08EF752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06092" y="5758405"/>
            <a:ext cx="3723332" cy="193252"/>
          </a:xfrm>
          <a:prstGeom prst="rect">
            <a:avLst/>
          </a:prstGeom>
        </p:spPr>
      </p:pic>
      <p:pic>
        <p:nvPicPr>
          <p:cNvPr id="11" name="Graphic 10">
            <a:extLst>
              <a:ext uri="{FF2B5EF4-FFF2-40B4-BE49-F238E27FC236}">
                <a16:creationId xmlns:a16="http://schemas.microsoft.com/office/drawing/2014/main" id="{6BB6BACD-163E-4EEE-9619-13895865CF5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825793" y="2406650"/>
            <a:ext cx="366207" cy="1150937"/>
          </a:xfrm>
          <a:prstGeom prst="rect">
            <a:avLst/>
          </a:prstGeom>
        </p:spPr>
      </p:pic>
      <p:pic>
        <p:nvPicPr>
          <p:cNvPr id="12" name="صورة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081252" y="151049"/>
            <a:ext cx="2014953" cy="1117931"/>
          </a:xfrm>
          <a:prstGeom prst="rect">
            <a:avLst/>
          </a:prstGeom>
        </p:spPr>
      </p:pic>
    </p:spTree>
    <p:extLst>
      <p:ext uri="{BB962C8B-B14F-4D97-AF65-F5344CB8AC3E}">
        <p14:creationId xmlns:p14="http://schemas.microsoft.com/office/powerpoint/2010/main" val="4023061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عنوان ومحتو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BCDF5406-7857-8342-83D5-AC85FC5DB86C}"/>
              </a:ext>
            </a:extLst>
          </p:cNvPr>
          <p:cNvSpPr>
            <a:spLocks noGrp="1"/>
          </p:cNvSpPr>
          <p:nvPr>
            <p:ph idx="1" hasCustomPrompt="1"/>
          </p:nvPr>
        </p:nvSpPr>
        <p:spPr>
          <a:xfrm>
            <a:off x="838200" y="1716506"/>
            <a:ext cx="10515600" cy="4460457"/>
          </a:xfrm>
          <a:prstGeom prst="rect">
            <a:avLst/>
          </a:prstGeom>
        </p:spPr>
        <p:txBody>
          <a:body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4" name="عنصر نائب للتاريخ 3">
            <a:extLst>
              <a:ext uri="{FF2B5EF4-FFF2-40B4-BE49-F238E27FC236}">
                <a16:creationId xmlns:a16="http://schemas.microsoft.com/office/drawing/2014/main" id="{C7B1625B-0E45-2C43-A3B7-96A88AC1710A}"/>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5" name="عنصر نائب للتذييل 4">
            <a:extLst>
              <a:ext uri="{FF2B5EF4-FFF2-40B4-BE49-F238E27FC236}">
                <a16:creationId xmlns:a16="http://schemas.microsoft.com/office/drawing/2014/main" id="{078F5DB7-16D4-2B41-82F5-64D42B289456}"/>
              </a:ext>
            </a:extLst>
          </p:cNvPr>
          <p:cNvSpPr>
            <a:spLocks noGrp="1"/>
          </p:cNvSpPr>
          <p:nvPr>
            <p:ph type="ftr" sz="quarter" idx="11"/>
          </p:nvPr>
        </p:nvSpPr>
        <p:spPr/>
        <p:txBody>
          <a:bodyPr/>
          <a:lstStyle/>
          <a:p>
            <a:r>
              <a:rPr lang="ar-SA" dirty="0"/>
              <a:t>عمادة التعلم الإلكتروني والتعليم عن بُعد بجامعة أم القرى</a:t>
            </a:r>
          </a:p>
        </p:txBody>
      </p:sp>
      <p:sp>
        <p:nvSpPr>
          <p:cNvPr id="6" name="عنصر نائب لرقم الشريحة 5">
            <a:extLst>
              <a:ext uri="{FF2B5EF4-FFF2-40B4-BE49-F238E27FC236}">
                <a16:creationId xmlns:a16="http://schemas.microsoft.com/office/drawing/2014/main" id="{0A47D68B-2E05-B941-8B52-A5F4CF8F4F2B}"/>
              </a:ext>
            </a:extLst>
          </p:cNvPr>
          <p:cNvSpPr>
            <a:spLocks noGrp="1"/>
          </p:cNvSpPr>
          <p:nvPr>
            <p:ph type="sldNum" sz="quarter" idx="12"/>
          </p:nvPr>
        </p:nvSpPr>
        <p:spPr/>
        <p:txBody>
          <a:bodyPr/>
          <a:lstStyle/>
          <a:p>
            <a:fld id="{B8037B11-A59B-F344-BF74-C4897707804B}" type="slidenum">
              <a:rPr lang="ar-SA" smtClean="0"/>
              <a:t>‹#›</a:t>
            </a:fld>
            <a:endParaRPr lang="ar-SA"/>
          </a:p>
        </p:txBody>
      </p:sp>
      <p:sp>
        <p:nvSpPr>
          <p:cNvPr id="9" name="عنوان 1">
            <a:extLst>
              <a:ext uri="{FF2B5EF4-FFF2-40B4-BE49-F238E27FC236}">
                <a16:creationId xmlns:a16="http://schemas.microsoft.com/office/drawing/2014/main" id="{A455F353-0925-42A8-9D2D-C80C50D4E829}"/>
              </a:ext>
            </a:extLst>
          </p:cNvPr>
          <p:cNvSpPr>
            <a:spLocks noGrp="1"/>
          </p:cNvSpPr>
          <p:nvPr>
            <p:ph type="title" hasCustomPrompt="1"/>
          </p:nvPr>
        </p:nvSpPr>
        <p:spPr>
          <a:xfrm>
            <a:off x="838200" y="652915"/>
            <a:ext cx="9573125" cy="663993"/>
          </a:xfrm>
          <a:prstGeom prst="rect">
            <a:avLst/>
          </a:prstGeom>
        </p:spPr>
        <p:txBody>
          <a:bodyPr>
            <a:normAutofit/>
          </a:bodyPr>
          <a:lstStyle>
            <a:lvl1pPr>
              <a:defRPr sz="2800"/>
            </a:lvl1pPr>
          </a:lstStyle>
          <a:p>
            <a:r>
              <a:rPr lang="ar-SA" dirty="0"/>
              <a:t>انقر لتحرير نمط عنوان الشكل الرئيسي</a:t>
            </a:r>
          </a:p>
        </p:txBody>
      </p:sp>
      <p:cxnSp>
        <p:nvCxnSpPr>
          <p:cNvPr id="11" name="رابط مستقيم 10">
            <a:extLst>
              <a:ext uri="{FF2B5EF4-FFF2-40B4-BE49-F238E27FC236}">
                <a16:creationId xmlns:a16="http://schemas.microsoft.com/office/drawing/2014/main" id="{6BFE7852-D504-44A6-AA6F-DDFC2E0F23F3}"/>
              </a:ext>
            </a:extLst>
          </p:cNvPr>
          <p:cNvCxnSpPr/>
          <p:nvPr/>
        </p:nvCxnSpPr>
        <p:spPr>
          <a:xfrm flipH="1">
            <a:off x="5025189" y="1438978"/>
            <a:ext cx="5302310" cy="0"/>
          </a:xfrm>
          <a:prstGeom prst="line">
            <a:avLst/>
          </a:prstGeom>
          <a:ln w="38100">
            <a:solidFill>
              <a:srgbClr val="A9894C"/>
            </a:solidFill>
          </a:ln>
        </p:spPr>
        <p:style>
          <a:lnRef idx="1">
            <a:schemeClr val="accent1"/>
          </a:lnRef>
          <a:fillRef idx="0">
            <a:schemeClr val="accent1"/>
          </a:fillRef>
          <a:effectRef idx="0">
            <a:schemeClr val="accent1"/>
          </a:effectRef>
          <a:fontRef idx="minor">
            <a:schemeClr val="tx1"/>
          </a:fontRef>
        </p:style>
      </p:cxnSp>
      <p:pic>
        <p:nvPicPr>
          <p:cNvPr id="10" name="صورة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16736" y="292323"/>
            <a:ext cx="1428750" cy="902513"/>
          </a:xfrm>
          <a:prstGeom prst="rect">
            <a:avLst/>
          </a:prstGeom>
        </p:spPr>
      </p:pic>
    </p:spTree>
    <p:extLst>
      <p:ext uri="{BB962C8B-B14F-4D97-AF65-F5344CB8AC3E}">
        <p14:creationId xmlns:p14="http://schemas.microsoft.com/office/powerpoint/2010/main" val="1716174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عنوان ومحتو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2291FCE-F403-514F-9AD5-0B738DCBCDFA}"/>
              </a:ext>
            </a:extLst>
          </p:cNvPr>
          <p:cNvSpPr>
            <a:spLocks noGrp="1"/>
          </p:cNvSpPr>
          <p:nvPr>
            <p:ph type="title" hasCustomPrompt="1"/>
          </p:nvPr>
        </p:nvSpPr>
        <p:spPr>
          <a:xfrm>
            <a:off x="838200" y="652915"/>
            <a:ext cx="9573125" cy="663993"/>
          </a:xfrm>
          <a:prstGeom prst="rect">
            <a:avLst/>
          </a:prstGeom>
        </p:spPr>
        <p:txBody>
          <a:bodyPr>
            <a:normAutofit/>
          </a:bodyPr>
          <a:lstStyle>
            <a:lvl1pPr>
              <a:defRPr sz="2800"/>
            </a:lvl1pPr>
          </a:lstStyle>
          <a:p>
            <a:r>
              <a:rPr lang="ar-SA" dirty="0"/>
              <a:t>انقر لتحرير نمط عنوان الشكل الرئيسي</a:t>
            </a:r>
          </a:p>
        </p:txBody>
      </p:sp>
      <p:sp>
        <p:nvSpPr>
          <p:cNvPr id="3" name="عنصر نائب للمحتوى 2">
            <a:extLst>
              <a:ext uri="{FF2B5EF4-FFF2-40B4-BE49-F238E27FC236}">
                <a16:creationId xmlns:a16="http://schemas.microsoft.com/office/drawing/2014/main" id="{BCDF5406-7857-8342-83D5-AC85FC5DB86C}"/>
              </a:ext>
            </a:extLst>
          </p:cNvPr>
          <p:cNvSpPr>
            <a:spLocks noGrp="1"/>
          </p:cNvSpPr>
          <p:nvPr>
            <p:ph idx="1" hasCustomPrompt="1"/>
          </p:nvPr>
        </p:nvSpPr>
        <p:spPr>
          <a:xfrm>
            <a:off x="629653" y="2523206"/>
            <a:ext cx="10515600" cy="3257299"/>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4" name="عنصر نائب للتاريخ 3">
            <a:extLst>
              <a:ext uri="{FF2B5EF4-FFF2-40B4-BE49-F238E27FC236}">
                <a16:creationId xmlns:a16="http://schemas.microsoft.com/office/drawing/2014/main" id="{C7B1625B-0E45-2C43-A3B7-96A88AC1710A}"/>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5" name="عنصر نائب للتذييل 4">
            <a:extLst>
              <a:ext uri="{FF2B5EF4-FFF2-40B4-BE49-F238E27FC236}">
                <a16:creationId xmlns:a16="http://schemas.microsoft.com/office/drawing/2014/main" id="{078F5DB7-16D4-2B41-82F5-64D42B289456}"/>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0A47D68B-2E05-B941-8B52-A5F4CF8F4F2B}"/>
              </a:ext>
            </a:extLst>
          </p:cNvPr>
          <p:cNvSpPr>
            <a:spLocks noGrp="1"/>
          </p:cNvSpPr>
          <p:nvPr>
            <p:ph type="sldNum" sz="quarter" idx="12"/>
          </p:nvPr>
        </p:nvSpPr>
        <p:spPr/>
        <p:txBody>
          <a:bodyPr/>
          <a:lstStyle/>
          <a:p>
            <a:fld id="{B8037B11-A59B-F344-BF74-C4897707804B}" type="slidenum">
              <a:rPr lang="ar-SA" smtClean="0"/>
              <a:t>‹#›</a:t>
            </a:fld>
            <a:endParaRPr lang="ar-SA"/>
          </a:p>
        </p:txBody>
      </p:sp>
      <p:cxnSp>
        <p:nvCxnSpPr>
          <p:cNvPr id="8" name="رابط مستقيم 7">
            <a:extLst>
              <a:ext uri="{FF2B5EF4-FFF2-40B4-BE49-F238E27FC236}">
                <a16:creationId xmlns:a16="http://schemas.microsoft.com/office/drawing/2014/main" id="{7065C957-CE0E-4E29-AA63-6F90C910F8D9}"/>
              </a:ext>
            </a:extLst>
          </p:cNvPr>
          <p:cNvCxnSpPr/>
          <p:nvPr/>
        </p:nvCxnSpPr>
        <p:spPr>
          <a:xfrm flipH="1">
            <a:off x="5025189" y="1438978"/>
            <a:ext cx="5302310" cy="0"/>
          </a:xfrm>
          <a:prstGeom prst="line">
            <a:avLst/>
          </a:prstGeom>
          <a:ln w="38100">
            <a:solidFill>
              <a:srgbClr val="A9894C"/>
            </a:solidFill>
          </a:ln>
        </p:spPr>
        <p:style>
          <a:lnRef idx="1">
            <a:schemeClr val="accent1"/>
          </a:lnRef>
          <a:fillRef idx="0">
            <a:schemeClr val="accent1"/>
          </a:fillRef>
          <a:effectRef idx="0">
            <a:schemeClr val="accent1"/>
          </a:effectRef>
          <a:fontRef idx="minor">
            <a:schemeClr val="tx1"/>
          </a:fontRef>
        </p:style>
      </p:cxnSp>
      <p:sp>
        <p:nvSpPr>
          <p:cNvPr id="14" name="عنصر نائب للنص 13">
            <a:extLst>
              <a:ext uri="{FF2B5EF4-FFF2-40B4-BE49-F238E27FC236}">
                <a16:creationId xmlns:a16="http://schemas.microsoft.com/office/drawing/2014/main" id="{52E75D1F-3266-409C-B67D-F1076E0CDFFA}"/>
              </a:ext>
            </a:extLst>
          </p:cNvPr>
          <p:cNvSpPr>
            <a:spLocks noGrp="1"/>
          </p:cNvSpPr>
          <p:nvPr>
            <p:ph type="body" sz="quarter" idx="13" hasCustomPrompt="1"/>
          </p:nvPr>
        </p:nvSpPr>
        <p:spPr>
          <a:xfrm>
            <a:off x="629653" y="1770681"/>
            <a:ext cx="10516185" cy="655437"/>
          </a:xfrm>
          <a:prstGeom prst="rect">
            <a:avLst/>
          </a:prstGeom>
        </p:spPr>
        <p:txBody>
          <a:bodyPr/>
          <a:lstStyle>
            <a:lvl1pPr marL="0" indent="0">
              <a:buNone/>
              <a:defRPr>
                <a:latin typeface="TS Safaa Bold" panose="00000800000000000000" pitchFamily="50" charset="-78"/>
                <a:cs typeface="TS Safaa Bold" panose="00000800000000000000" pitchFamily="50" charset="-78"/>
              </a:defRPr>
            </a:lvl1pPr>
            <a:lvl2pPr marL="457200" indent="0">
              <a:buNone/>
              <a:defRPr>
                <a:latin typeface="TS Safaa Bold" panose="00000800000000000000" pitchFamily="50" charset="-78"/>
                <a:cs typeface="TS Safaa Bold" panose="00000800000000000000" pitchFamily="50" charset="-78"/>
              </a:defRPr>
            </a:lvl2pPr>
            <a:lvl3pPr marL="914400" indent="0">
              <a:buNone/>
              <a:defRPr>
                <a:latin typeface="TS Safaa Bold" panose="00000800000000000000" pitchFamily="50" charset="-78"/>
                <a:cs typeface="TS Safaa Bold" panose="00000800000000000000" pitchFamily="50" charset="-78"/>
              </a:defRPr>
            </a:lvl3pPr>
            <a:lvl4pPr marL="1371600" indent="0">
              <a:buNone/>
              <a:defRPr>
                <a:latin typeface="TS Safaa Bold" panose="00000800000000000000" pitchFamily="50" charset="-78"/>
                <a:cs typeface="TS Safaa Bold" panose="00000800000000000000" pitchFamily="50" charset="-78"/>
              </a:defRPr>
            </a:lvl4pPr>
            <a:lvl5pPr marL="1828800" indent="0">
              <a:buNone/>
              <a:defRPr>
                <a:latin typeface="TS Safaa Bold" panose="00000800000000000000" pitchFamily="50" charset="-78"/>
                <a:cs typeface="TS Safaa Bold" panose="00000800000000000000" pitchFamily="50" charset="-78"/>
              </a:defRPr>
            </a:lvl5p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pic>
        <p:nvPicPr>
          <p:cNvPr id="7" name="صورة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16736" y="292323"/>
            <a:ext cx="1428750" cy="902513"/>
          </a:xfrm>
          <a:prstGeom prst="rect">
            <a:avLst/>
          </a:prstGeom>
        </p:spPr>
      </p:pic>
    </p:spTree>
    <p:extLst>
      <p:ext uri="{BB962C8B-B14F-4D97-AF65-F5344CB8AC3E}">
        <p14:creationId xmlns:p14="http://schemas.microsoft.com/office/powerpoint/2010/main" val="348273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عنوان ومحتو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2291FCE-F403-514F-9AD5-0B738DCBCDFA}"/>
              </a:ext>
            </a:extLst>
          </p:cNvPr>
          <p:cNvSpPr>
            <a:spLocks noGrp="1"/>
          </p:cNvSpPr>
          <p:nvPr>
            <p:ph type="title" hasCustomPrompt="1"/>
          </p:nvPr>
        </p:nvSpPr>
        <p:spPr>
          <a:xfrm>
            <a:off x="3375286" y="681037"/>
            <a:ext cx="5441429" cy="1009651"/>
          </a:xfrm>
          <a:prstGeom prst="rect">
            <a:avLst/>
          </a:prstGeom>
        </p:spPr>
        <p:txBody>
          <a:bodyPr>
            <a:noAutofit/>
          </a:bodyPr>
          <a:lstStyle>
            <a:lvl1pPr>
              <a:defRPr sz="3200"/>
            </a:lvl1pPr>
          </a:lstStyle>
          <a:p>
            <a:r>
              <a:rPr lang="ar-SA" dirty="0"/>
              <a:t>انقر لتحرير نمط عنوان الشكل الرئيسي</a:t>
            </a:r>
          </a:p>
        </p:txBody>
      </p:sp>
      <p:sp>
        <p:nvSpPr>
          <p:cNvPr id="3" name="عنصر نائب للمحتوى 2">
            <a:extLst>
              <a:ext uri="{FF2B5EF4-FFF2-40B4-BE49-F238E27FC236}">
                <a16:creationId xmlns:a16="http://schemas.microsoft.com/office/drawing/2014/main" id="{BCDF5406-7857-8342-83D5-AC85FC5DB86C}"/>
              </a:ext>
            </a:extLst>
          </p:cNvPr>
          <p:cNvSpPr>
            <a:spLocks noGrp="1"/>
          </p:cNvSpPr>
          <p:nvPr>
            <p:ph idx="1" hasCustomPrompt="1"/>
          </p:nvPr>
        </p:nvSpPr>
        <p:spPr>
          <a:xfrm>
            <a:off x="3375025" y="2613025"/>
            <a:ext cx="5441950" cy="3509963"/>
          </a:xfrm>
          <a:prstGeom prst="rect">
            <a:avLst/>
          </a:prstGeom>
        </p:spPr>
        <p:txBody>
          <a:body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pic>
        <p:nvPicPr>
          <p:cNvPr id="8" name="صورة 7" descr="صورة تحتوي على داخلي, شبكة قضبان حديدية, نافذة, مدرج مطار&#10;&#10;تم إنشاء الوصف تلقائياً">
            <a:extLst>
              <a:ext uri="{FF2B5EF4-FFF2-40B4-BE49-F238E27FC236}">
                <a16:creationId xmlns:a16="http://schemas.microsoft.com/office/drawing/2014/main" id="{03A220E2-5F75-204E-A7C1-B6D2647BC07F}"/>
              </a:ext>
            </a:extLst>
          </p:cNvPr>
          <p:cNvPicPr>
            <a:picLocks noChangeAspect="1"/>
          </p:cNvPicPr>
          <p:nvPr/>
        </p:nvPicPr>
        <p:blipFill>
          <a:blip r:embed="rId3">
            <a:alphaModFix amt="43000"/>
          </a:blip>
          <a:stretch>
            <a:fillRect/>
          </a:stretch>
        </p:blipFill>
        <p:spPr>
          <a:xfrm>
            <a:off x="702013" y="0"/>
            <a:ext cx="1802990" cy="1863090"/>
          </a:xfrm>
          <a:prstGeom prst="rect">
            <a:avLst/>
          </a:prstGeom>
        </p:spPr>
      </p:pic>
      <p:sp>
        <p:nvSpPr>
          <p:cNvPr id="4" name="عنصر نائب للتاريخ 3">
            <a:extLst>
              <a:ext uri="{FF2B5EF4-FFF2-40B4-BE49-F238E27FC236}">
                <a16:creationId xmlns:a16="http://schemas.microsoft.com/office/drawing/2014/main" id="{C7B1625B-0E45-2C43-A3B7-96A88AC1710A}"/>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5" name="عنصر نائب للتذييل 4">
            <a:extLst>
              <a:ext uri="{FF2B5EF4-FFF2-40B4-BE49-F238E27FC236}">
                <a16:creationId xmlns:a16="http://schemas.microsoft.com/office/drawing/2014/main" id="{078F5DB7-16D4-2B41-82F5-64D42B289456}"/>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0A47D68B-2E05-B941-8B52-A5F4CF8F4F2B}"/>
              </a:ext>
            </a:extLst>
          </p:cNvPr>
          <p:cNvSpPr>
            <a:spLocks noGrp="1"/>
          </p:cNvSpPr>
          <p:nvPr>
            <p:ph type="sldNum" sz="quarter" idx="12"/>
          </p:nvPr>
        </p:nvSpPr>
        <p:spPr/>
        <p:txBody>
          <a:bodyPr/>
          <a:lstStyle/>
          <a:p>
            <a:fld id="{B8037B11-A59B-F344-BF74-C4897707804B}" type="slidenum">
              <a:rPr lang="ar-SA" smtClean="0"/>
              <a:t>‹#›</a:t>
            </a:fld>
            <a:endParaRPr lang="ar-SA"/>
          </a:p>
        </p:txBody>
      </p:sp>
      <p:sp>
        <p:nvSpPr>
          <p:cNvPr id="10" name="عنصر نائب للمحتوى 9">
            <a:extLst>
              <a:ext uri="{FF2B5EF4-FFF2-40B4-BE49-F238E27FC236}">
                <a16:creationId xmlns:a16="http://schemas.microsoft.com/office/drawing/2014/main" id="{302F67C2-50BC-4595-A107-F0436C9E3928}"/>
              </a:ext>
            </a:extLst>
          </p:cNvPr>
          <p:cNvSpPr>
            <a:spLocks noGrp="1"/>
          </p:cNvSpPr>
          <p:nvPr>
            <p:ph sz="quarter" idx="13" hasCustomPrompt="1"/>
          </p:nvPr>
        </p:nvSpPr>
        <p:spPr>
          <a:xfrm>
            <a:off x="3375025" y="1816100"/>
            <a:ext cx="5441950" cy="671513"/>
          </a:xfrm>
          <a:prstGeom prst="rect">
            <a:avLst/>
          </a:prstGeom>
        </p:spPr>
        <p:txBody>
          <a:bodyPr>
            <a:noAutofit/>
          </a:bodyPr>
          <a:lstStyle>
            <a:lvl1pPr>
              <a:defRPr sz="2000">
                <a:latin typeface="TS Safaa Medium" panose="00000600000000000000" pitchFamily="50" charset="-78"/>
                <a:cs typeface="TS Safaa Medium" panose="00000600000000000000" pitchFamily="50" charset="-78"/>
              </a:defRPr>
            </a:lvl1pPr>
            <a:lvl2pPr>
              <a:defRPr sz="1800">
                <a:latin typeface="TS Safaa Medium" panose="00000600000000000000" pitchFamily="50" charset="-78"/>
                <a:cs typeface="TS Safaa Medium" panose="00000600000000000000" pitchFamily="50" charset="-78"/>
              </a:defRPr>
            </a:lvl2pPr>
            <a:lvl3pPr>
              <a:defRPr sz="1600">
                <a:latin typeface="TS Safaa Medium" panose="00000600000000000000" pitchFamily="50" charset="-78"/>
                <a:cs typeface="TS Safaa Medium" panose="00000600000000000000" pitchFamily="50" charset="-78"/>
              </a:defRPr>
            </a:lvl3pPr>
            <a:lvl4pPr>
              <a:defRPr sz="1400">
                <a:latin typeface="TS Safaa Medium" panose="00000600000000000000" pitchFamily="50" charset="-78"/>
                <a:cs typeface="TS Safaa Medium" panose="00000600000000000000" pitchFamily="50" charset="-78"/>
              </a:defRPr>
            </a:lvl4pPr>
            <a:lvl5pPr>
              <a:defRPr sz="1400">
                <a:latin typeface="TS Safaa Medium" panose="00000600000000000000" pitchFamily="50" charset="-78"/>
                <a:cs typeface="TS Safaa Medium" panose="00000600000000000000" pitchFamily="50" charset="-78"/>
              </a:defRPr>
            </a:lvl5p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pic>
        <p:nvPicPr>
          <p:cNvPr id="12" name="صورة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16736" y="292323"/>
            <a:ext cx="1428750" cy="902513"/>
          </a:xfrm>
          <a:prstGeom prst="rect">
            <a:avLst/>
          </a:prstGeom>
        </p:spPr>
      </p:pic>
    </p:spTree>
    <p:extLst>
      <p:ext uri="{BB962C8B-B14F-4D97-AF65-F5344CB8AC3E}">
        <p14:creationId xmlns:p14="http://schemas.microsoft.com/office/powerpoint/2010/main" val="797232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عنوان ومحتو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صورة 11">
            <a:extLst>
              <a:ext uri="{FF2B5EF4-FFF2-40B4-BE49-F238E27FC236}">
                <a16:creationId xmlns:a16="http://schemas.microsoft.com/office/drawing/2014/main" id="{2941E2EF-DADB-4A4A-829E-D4309C40DFA3}"/>
              </a:ext>
            </a:extLst>
          </p:cNvPr>
          <p:cNvPicPr>
            <a:picLocks noChangeAspect="1"/>
          </p:cNvPicPr>
          <p:nvPr/>
        </p:nvPicPr>
        <p:blipFill>
          <a:blip r:embed="rId3"/>
          <a:srcRect/>
          <a:stretch/>
        </p:blipFill>
        <p:spPr>
          <a:xfrm>
            <a:off x="702013" y="0"/>
            <a:ext cx="1802990" cy="1863089"/>
          </a:xfrm>
          <a:prstGeom prst="rect">
            <a:avLst/>
          </a:prstGeom>
        </p:spPr>
      </p:pic>
      <p:sp>
        <p:nvSpPr>
          <p:cNvPr id="4" name="عنصر نائب للتاريخ 3">
            <a:extLst>
              <a:ext uri="{FF2B5EF4-FFF2-40B4-BE49-F238E27FC236}">
                <a16:creationId xmlns:a16="http://schemas.microsoft.com/office/drawing/2014/main" id="{C7B1625B-0E45-2C43-A3B7-96A88AC1710A}"/>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5" name="عنصر نائب للتذييل 4">
            <a:extLst>
              <a:ext uri="{FF2B5EF4-FFF2-40B4-BE49-F238E27FC236}">
                <a16:creationId xmlns:a16="http://schemas.microsoft.com/office/drawing/2014/main" id="{078F5DB7-16D4-2B41-82F5-64D42B289456}"/>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0A47D68B-2E05-B941-8B52-A5F4CF8F4F2B}"/>
              </a:ext>
            </a:extLst>
          </p:cNvPr>
          <p:cNvSpPr>
            <a:spLocks noGrp="1"/>
          </p:cNvSpPr>
          <p:nvPr>
            <p:ph type="sldNum" sz="quarter" idx="12"/>
          </p:nvPr>
        </p:nvSpPr>
        <p:spPr/>
        <p:txBody>
          <a:bodyPr/>
          <a:lstStyle/>
          <a:p>
            <a:fld id="{B8037B11-A59B-F344-BF74-C4897707804B}" type="slidenum">
              <a:rPr lang="ar-SA" smtClean="0"/>
              <a:t>‹#›</a:t>
            </a:fld>
            <a:endParaRPr lang="ar-SA"/>
          </a:p>
        </p:txBody>
      </p:sp>
      <p:pic>
        <p:nvPicPr>
          <p:cNvPr id="13" name="صورة 12" descr="صورة تحتوي على مربع&#10;&#10;تم إنشاء الوصف تلقائياً">
            <a:extLst>
              <a:ext uri="{FF2B5EF4-FFF2-40B4-BE49-F238E27FC236}">
                <a16:creationId xmlns:a16="http://schemas.microsoft.com/office/drawing/2014/main" id="{EE808958-EC17-D044-B783-10CC1C208765}"/>
              </a:ext>
            </a:extLst>
          </p:cNvPr>
          <p:cNvPicPr>
            <a:picLocks noChangeAspect="1"/>
          </p:cNvPicPr>
          <p:nvPr/>
        </p:nvPicPr>
        <p:blipFill>
          <a:blip r:embed="rId4"/>
          <a:stretch>
            <a:fillRect/>
          </a:stretch>
        </p:blipFill>
        <p:spPr>
          <a:xfrm>
            <a:off x="11857870" y="2448130"/>
            <a:ext cx="334130" cy="1119630"/>
          </a:xfrm>
          <a:prstGeom prst="rect">
            <a:avLst/>
          </a:prstGeom>
        </p:spPr>
      </p:pic>
      <p:sp>
        <p:nvSpPr>
          <p:cNvPr id="14" name="عنوان 1">
            <a:extLst>
              <a:ext uri="{FF2B5EF4-FFF2-40B4-BE49-F238E27FC236}">
                <a16:creationId xmlns:a16="http://schemas.microsoft.com/office/drawing/2014/main" id="{44F91B50-5434-4C46-8A03-D561D380CEA1}"/>
              </a:ext>
            </a:extLst>
          </p:cNvPr>
          <p:cNvSpPr>
            <a:spLocks noGrp="1"/>
          </p:cNvSpPr>
          <p:nvPr>
            <p:ph type="title" hasCustomPrompt="1"/>
          </p:nvPr>
        </p:nvSpPr>
        <p:spPr>
          <a:xfrm>
            <a:off x="838200" y="652915"/>
            <a:ext cx="9573125" cy="663993"/>
          </a:xfrm>
          <a:prstGeom prst="rect">
            <a:avLst/>
          </a:prstGeom>
        </p:spPr>
        <p:txBody>
          <a:bodyPr>
            <a:normAutofit/>
          </a:bodyPr>
          <a:lstStyle>
            <a:lvl1pPr>
              <a:defRPr sz="2800"/>
            </a:lvl1pPr>
          </a:lstStyle>
          <a:p>
            <a:r>
              <a:rPr lang="ar-SA" dirty="0"/>
              <a:t>انقر لتحرير نمط عنوان الشكل الرئيسي</a:t>
            </a:r>
          </a:p>
        </p:txBody>
      </p:sp>
      <p:cxnSp>
        <p:nvCxnSpPr>
          <p:cNvPr id="15" name="رابط مستقيم 14">
            <a:extLst>
              <a:ext uri="{FF2B5EF4-FFF2-40B4-BE49-F238E27FC236}">
                <a16:creationId xmlns:a16="http://schemas.microsoft.com/office/drawing/2014/main" id="{7E17AA89-9F5D-427A-9106-6FF740C5B98D}"/>
              </a:ext>
            </a:extLst>
          </p:cNvPr>
          <p:cNvCxnSpPr/>
          <p:nvPr/>
        </p:nvCxnSpPr>
        <p:spPr>
          <a:xfrm flipH="1">
            <a:off x="5025189" y="1438978"/>
            <a:ext cx="5302310" cy="0"/>
          </a:xfrm>
          <a:prstGeom prst="line">
            <a:avLst/>
          </a:prstGeom>
          <a:ln w="38100">
            <a:solidFill>
              <a:srgbClr val="A9894C"/>
            </a:solidFill>
          </a:ln>
        </p:spPr>
        <p:style>
          <a:lnRef idx="1">
            <a:schemeClr val="accent1"/>
          </a:lnRef>
          <a:fillRef idx="0">
            <a:schemeClr val="accent1"/>
          </a:fillRef>
          <a:effectRef idx="0">
            <a:schemeClr val="accent1"/>
          </a:effectRef>
          <a:fontRef idx="minor">
            <a:schemeClr val="tx1"/>
          </a:fontRef>
        </p:style>
      </p:cxnSp>
      <p:sp>
        <p:nvSpPr>
          <p:cNvPr id="16" name="عنصر نائب للمحتوى 2">
            <a:extLst>
              <a:ext uri="{FF2B5EF4-FFF2-40B4-BE49-F238E27FC236}">
                <a16:creationId xmlns:a16="http://schemas.microsoft.com/office/drawing/2014/main" id="{BC89DB95-1629-49F8-A405-FE232C10012E}"/>
              </a:ext>
            </a:extLst>
          </p:cNvPr>
          <p:cNvSpPr>
            <a:spLocks noGrp="1"/>
          </p:cNvSpPr>
          <p:nvPr>
            <p:ph idx="1" hasCustomPrompt="1"/>
          </p:nvPr>
        </p:nvSpPr>
        <p:spPr>
          <a:xfrm>
            <a:off x="838200" y="1716506"/>
            <a:ext cx="10515600" cy="446045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pic>
        <p:nvPicPr>
          <p:cNvPr id="17" name="صورة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81252" y="151049"/>
            <a:ext cx="2014953" cy="1117931"/>
          </a:xfrm>
          <a:prstGeom prst="rect">
            <a:avLst/>
          </a:prstGeom>
        </p:spPr>
      </p:pic>
    </p:spTree>
    <p:extLst>
      <p:ext uri="{BB962C8B-B14F-4D97-AF65-F5344CB8AC3E}">
        <p14:creationId xmlns:p14="http://schemas.microsoft.com/office/powerpoint/2010/main" val="224871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عنوان المقط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53416EA-3AFF-D14A-987F-3DBF663D9035}"/>
              </a:ext>
            </a:extLst>
          </p:cNvPr>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ar-SA" dirty="0"/>
              <a:t>انقر لتحرير نمط عنوان الشكل الرئيسي</a:t>
            </a:r>
          </a:p>
        </p:txBody>
      </p:sp>
      <p:sp>
        <p:nvSpPr>
          <p:cNvPr id="3" name="عنصر نائب للنص 2">
            <a:extLst>
              <a:ext uri="{FF2B5EF4-FFF2-40B4-BE49-F238E27FC236}">
                <a16:creationId xmlns:a16="http://schemas.microsoft.com/office/drawing/2014/main" id="{5E386FBA-F441-B244-8BCC-20BDF9AD9A73}"/>
              </a:ext>
            </a:extLst>
          </p:cNvPr>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انقر لتحرير أنماط نص الشكل الرئيسي</a:t>
            </a:r>
          </a:p>
        </p:txBody>
      </p:sp>
      <p:sp>
        <p:nvSpPr>
          <p:cNvPr id="4" name="عنصر نائب للتاريخ 3">
            <a:extLst>
              <a:ext uri="{FF2B5EF4-FFF2-40B4-BE49-F238E27FC236}">
                <a16:creationId xmlns:a16="http://schemas.microsoft.com/office/drawing/2014/main" id="{AA727296-E223-B24A-B0F7-46335124DE67}"/>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5" name="عنصر نائب للتذييل 4">
            <a:extLst>
              <a:ext uri="{FF2B5EF4-FFF2-40B4-BE49-F238E27FC236}">
                <a16:creationId xmlns:a16="http://schemas.microsoft.com/office/drawing/2014/main" id="{34C9F6BB-3C2A-0F4A-A1AE-D5235C7154A3}"/>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C0966422-B4BB-AA4D-AB11-90EEDBE1CC85}"/>
              </a:ext>
            </a:extLst>
          </p:cNvPr>
          <p:cNvSpPr>
            <a:spLocks noGrp="1"/>
          </p:cNvSpPr>
          <p:nvPr>
            <p:ph type="sldNum" sz="quarter" idx="12"/>
          </p:nvPr>
        </p:nvSpPr>
        <p:spPr/>
        <p:txBody>
          <a:bodyPr/>
          <a:lstStyle/>
          <a:p>
            <a:fld id="{B8037B11-A59B-F344-BF74-C4897707804B}" type="slidenum">
              <a:rPr lang="ar-SA" smtClean="0"/>
              <a:t>‹#›</a:t>
            </a:fld>
            <a:endParaRPr lang="ar-SA"/>
          </a:p>
        </p:txBody>
      </p:sp>
      <p:pic>
        <p:nvPicPr>
          <p:cNvPr id="11" name="صورة 10">
            <a:extLst>
              <a:ext uri="{FF2B5EF4-FFF2-40B4-BE49-F238E27FC236}">
                <a16:creationId xmlns:a16="http://schemas.microsoft.com/office/drawing/2014/main" id="{5EF63B00-5A41-AA4F-B200-78FA2683416B}"/>
              </a:ext>
            </a:extLst>
          </p:cNvPr>
          <p:cNvPicPr>
            <a:picLocks noChangeAspect="1"/>
          </p:cNvPicPr>
          <p:nvPr/>
        </p:nvPicPr>
        <p:blipFill>
          <a:blip r:embed="rId3"/>
          <a:srcRect/>
          <a:stretch/>
        </p:blipFill>
        <p:spPr>
          <a:xfrm>
            <a:off x="702013" y="0"/>
            <a:ext cx="1802990" cy="1863089"/>
          </a:xfrm>
          <a:prstGeom prst="rect">
            <a:avLst/>
          </a:prstGeom>
        </p:spPr>
      </p:pic>
      <p:pic>
        <p:nvPicPr>
          <p:cNvPr id="7" name="صورة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81252" y="151049"/>
            <a:ext cx="2014953" cy="1117931"/>
          </a:xfrm>
          <a:prstGeom prst="rect">
            <a:avLst/>
          </a:prstGeom>
        </p:spPr>
      </p:pic>
    </p:spTree>
    <p:extLst>
      <p:ext uri="{BB962C8B-B14F-4D97-AF65-F5344CB8AC3E}">
        <p14:creationId xmlns:p14="http://schemas.microsoft.com/office/powerpoint/2010/main" val="3358041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5D564B2-5E6B-BF41-B281-814B3BBF125D}"/>
              </a:ext>
            </a:extLst>
          </p:cNvPr>
          <p:cNvSpPr>
            <a:spLocks noGrp="1"/>
          </p:cNvSpPr>
          <p:nvPr>
            <p:ph type="title" hasCustomPrompt="1"/>
          </p:nvPr>
        </p:nvSpPr>
        <p:spPr>
          <a:xfrm>
            <a:off x="838201" y="365125"/>
            <a:ext cx="9605210" cy="1325563"/>
          </a:xfrm>
          <a:prstGeom prst="rect">
            <a:avLst/>
          </a:prstGeom>
        </p:spPr>
        <p:txBody>
          <a:bodyPr/>
          <a:lstStyle/>
          <a:p>
            <a:r>
              <a:rPr lang="ar-SA" dirty="0"/>
              <a:t>انقر لتحرير نمط عنوان الشكل الرئيسي</a:t>
            </a:r>
          </a:p>
        </p:txBody>
      </p:sp>
      <p:sp>
        <p:nvSpPr>
          <p:cNvPr id="3" name="عنصر نائب للمحتوى 2">
            <a:extLst>
              <a:ext uri="{FF2B5EF4-FFF2-40B4-BE49-F238E27FC236}">
                <a16:creationId xmlns:a16="http://schemas.microsoft.com/office/drawing/2014/main" id="{EA80EE08-4784-0742-9E3E-35D63117A8CE}"/>
              </a:ext>
            </a:extLst>
          </p:cNvPr>
          <p:cNvSpPr>
            <a:spLocks noGrp="1"/>
          </p:cNvSpPr>
          <p:nvPr>
            <p:ph sz="half" idx="1" hasCustomPrompt="1"/>
          </p:nvPr>
        </p:nvSpPr>
        <p:spPr>
          <a:xfrm>
            <a:off x="838200" y="1825625"/>
            <a:ext cx="5181600" cy="4351338"/>
          </a:xfrm>
          <a:prstGeom prst="rect">
            <a:avLst/>
          </a:prstGeom>
        </p:spPr>
        <p:txBody>
          <a:body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4" name="عنصر نائب للمحتوى 3">
            <a:extLst>
              <a:ext uri="{FF2B5EF4-FFF2-40B4-BE49-F238E27FC236}">
                <a16:creationId xmlns:a16="http://schemas.microsoft.com/office/drawing/2014/main" id="{191419B2-AB9D-834E-8443-AC736C8EC6B7}"/>
              </a:ext>
            </a:extLst>
          </p:cNvPr>
          <p:cNvSpPr>
            <a:spLocks noGrp="1"/>
          </p:cNvSpPr>
          <p:nvPr>
            <p:ph sz="half" idx="2" hasCustomPrompt="1"/>
          </p:nvPr>
        </p:nvSpPr>
        <p:spPr>
          <a:xfrm>
            <a:off x="6172200" y="1825625"/>
            <a:ext cx="5181600" cy="4351338"/>
          </a:xfrm>
          <a:prstGeom prst="rect">
            <a:avLst/>
          </a:prstGeom>
        </p:spPr>
        <p:txBody>
          <a:body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5" name="عنصر نائب للتاريخ 4">
            <a:extLst>
              <a:ext uri="{FF2B5EF4-FFF2-40B4-BE49-F238E27FC236}">
                <a16:creationId xmlns:a16="http://schemas.microsoft.com/office/drawing/2014/main" id="{9A3A200F-92F1-6946-9CBB-AD43E0AA3AAF}"/>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6" name="عنصر نائب للتذييل 5">
            <a:extLst>
              <a:ext uri="{FF2B5EF4-FFF2-40B4-BE49-F238E27FC236}">
                <a16:creationId xmlns:a16="http://schemas.microsoft.com/office/drawing/2014/main" id="{14F328AB-192A-E345-842A-F12D3917DBF6}"/>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112E0BF4-8474-444C-AAF4-6A9B9C657E95}"/>
              </a:ext>
            </a:extLst>
          </p:cNvPr>
          <p:cNvSpPr>
            <a:spLocks noGrp="1"/>
          </p:cNvSpPr>
          <p:nvPr>
            <p:ph type="sldNum" sz="quarter" idx="12"/>
          </p:nvPr>
        </p:nvSpPr>
        <p:spPr/>
        <p:txBody>
          <a:bodyPr/>
          <a:lstStyle/>
          <a:p>
            <a:fld id="{B8037B11-A59B-F344-BF74-C4897707804B}" type="slidenum">
              <a:rPr lang="ar-SA" smtClean="0"/>
              <a:t>‹#›</a:t>
            </a:fld>
            <a:endParaRPr lang="ar-SA"/>
          </a:p>
        </p:txBody>
      </p:sp>
      <p:pic>
        <p:nvPicPr>
          <p:cNvPr id="10" name="صورة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6736" y="292323"/>
            <a:ext cx="1428750" cy="902513"/>
          </a:xfrm>
          <a:prstGeom prst="rect">
            <a:avLst/>
          </a:prstGeom>
        </p:spPr>
      </p:pic>
    </p:spTree>
    <p:extLst>
      <p:ext uri="{BB962C8B-B14F-4D97-AF65-F5344CB8AC3E}">
        <p14:creationId xmlns:p14="http://schemas.microsoft.com/office/powerpoint/2010/main" val="1091092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781BB4E-F2EC-2F41-91AF-98D736C427AD}"/>
              </a:ext>
            </a:extLst>
          </p:cNvPr>
          <p:cNvSpPr>
            <a:spLocks noGrp="1"/>
          </p:cNvSpPr>
          <p:nvPr>
            <p:ph type="title" hasCustomPrompt="1"/>
          </p:nvPr>
        </p:nvSpPr>
        <p:spPr>
          <a:xfrm>
            <a:off x="839789" y="365125"/>
            <a:ext cx="9154444" cy="1325563"/>
          </a:xfrm>
          <a:prstGeom prst="rect">
            <a:avLst/>
          </a:prstGeom>
        </p:spPr>
        <p:txBody>
          <a:bodyPr>
            <a:normAutofit/>
          </a:bodyPr>
          <a:lstStyle>
            <a:lvl1pPr>
              <a:defRPr sz="2800"/>
            </a:lvl1pPr>
          </a:lstStyle>
          <a:p>
            <a:r>
              <a:rPr lang="ar-SA" dirty="0"/>
              <a:t>انقر لتحرير نمط عنوان الشكل الرئيسي</a:t>
            </a:r>
          </a:p>
        </p:txBody>
      </p:sp>
      <p:sp>
        <p:nvSpPr>
          <p:cNvPr id="3" name="عنصر نائب للنص 2">
            <a:extLst>
              <a:ext uri="{FF2B5EF4-FFF2-40B4-BE49-F238E27FC236}">
                <a16:creationId xmlns:a16="http://schemas.microsoft.com/office/drawing/2014/main" id="{AE665B5F-A698-9C4D-A39D-7B885F9F40C2}"/>
              </a:ext>
            </a:extLst>
          </p:cNvPr>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dirty="0"/>
              <a:t>انقر لتحرير أنماط نص الشكل الرئيسي</a:t>
            </a:r>
          </a:p>
        </p:txBody>
      </p:sp>
      <p:sp>
        <p:nvSpPr>
          <p:cNvPr id="4" name="عنصر نائب للمحتوى 3">
            <a:extLst>
              <a:ext uri="{FF2B5EF4-FFF2-40B4-BE49-F238E27FC236}">
                <a16:creationId xmlns:a16="http://schemas.microsoft.com/office/drawing/2014/main" id="{D19B5D61-24FC-6348-8035-CABA73BBE0D5}"/>
              </a:ext>
            </a:extLst>
          </p:cNvPr>
          <p:cNvSpPr>
            <a:spLocks noGrp="1"/>
          </p:cNvSpPr>
          <p:nvPr>
            <p:ph sz="half" idx="2" hasCustomPrompt="1"/>
          </p:nvPr>
        </p:nvSpPr>
        <p:spPr>
          <a:xfrm>
            <a:off x="839788" y="2505075"/>
            <a:ext cx="5157787" cy="3684588"/>
          </a:xfrm>
          <a:prstGeom prst="rect">
            <a:avLst/>
          </a:prstGeom>
        </p:spPr>
        <p:txBody>
          <a:body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5" name="عنصر نائب للنص 4">
            <a:extLst>
              <a:ext uri="{FF2B5EF4-FFF2-40B4-BE49-F238E27FC236}">
                <a16:creationId xmlns:a16="http://schemas.microsoft.com/office/drawing/2014/main" id="{6C6E772F-BD71-034B-8A7B-FB2157364A04}"/>
              </a:ext>
            </a:extLst>
          </p:cNvPr>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dirty="0"/>
              <a:t>انقر لتحرير أنماط نص الشكل الرئيسي</a:t>
            </a:r>
          </a:p>
        </p:txBody>
      </p:sp>
      <p:sp>
        <p:nvSpPr>
          <p:cNvPr id="6" name="عنصر نائب للمحتوى 5">
            <a:extLst>
              <a:ext uri="{FF2B5EF4-FFF2-40B4-BE49-F238E27FC236}">
                <a16:creationId xmlns:a16="http://schemas.microsoft.com/office/drawing/2014/main" id="{78ABA926-B0E9-784B-85A1-7B48BEF56E40}"/>
              </a:ext>
            </a:extLst>
          </p:cNvPr>
          <p:cNvSpPr>
            <a:spLocks noGrp="1"/>
          </p:cNvSpPr>
          <p:nvPr>
            <p:ph sz="quarter" idx="4" hasCustomPrompt="1"/>
          </p:nvPr>
        </p:nvSpPr>
        <p:spPr>
          <a:xfrm>
            <a:off x="6172200" y="2505075"/>
            <a:ext cx="5183188" cy="3684588"/>
          </a:xfrm>
          <a:prstGeom prst="rect">
            <a:avLst/>
          </a:prstGeom>
        </p:spPr>
        <p:txBody>
          <a:body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7" name="عنصر نائب للتاريخ 6">
            <a:extLst>
              <a:ext uri="{FF2B5EF4-FFF2-40B4-BE49-F238E27FC236}">
                <a16:creationId xmlns:a16="http://schemas.microsoft.com/office/drawing/2014/main" id="{D0501ADD-F30A-554B-9747-A40F99169C1D}"/>
              </a:ext>
            </a:extLst>
          </p:cNvPr>
          <p:cNvSpPr>
            <a:spLocks noGrp="1"/>
          </p:cNvSpPr>
          <p:nvPr>
            <p:ph type="dt" sz="half" idx="10"/>
          </p:nvPr>
        </p:nvSpPr>
        <p:spPr/>
        <p:txBody>
          <a:bodyPr/>
          <a:lstStyle/>
          <a:p>
            <a:fld id="{82FF4D5B-FCC2-5E42-A479-CC819A463161}" type="datetimeFigureOut">
              <a:rPr lang="ar-SA" smtClean="0"/>
              <a:t>04/11/1445</a:t>
            </a:fld>
            <a:endParaRPr lang="ar-SA"/>
          </a:p>
        </p:txBody>
      </p:sp>
      <p:sp>
        <p:nvSpPr>
          <p:cNvPr id="8" name="عنصر نائب للتذييل 7">
            <a:extLst>
              <a:ext uri="{FF2B5EF4-FFF2-40B4-BE49-F238E27FC236}">
                <a16:creationId xmlns:a16="http://schemas.microsoft.com/office/drawing/2014/main" id="{B6583171-053E-2940-9B72-BA75978A8C17}"/>
              </a:ext>
            </a:extLst>
          </p:cNvPr>
          <p:cNvSpPr>
            <a:spLocks noGrp="1"/>
          </p:cNvSpPr>
          <p:nvPr>
            <p:ph type="ftr" sz="quarter" idx="11"/>
          </p:nvPr>
        </p:nvSpPr>
        <p:spPr/>
        <p:txBody>
          <a:bodyPr/>
          <a:lstStyle/>
          <a:p>
            <a:endParaRPr lang="ar-SA"/>
          </a:p>
        </p:txBody>
      </p:sp>
      <p:sp>
        <p:nvSpPr>
          <p:cNvPr id="9" name="عنصر نائب لرقم الشريحة 8">
            <a:extLst>
              <a:ext uri="{FF2B5EF4-FFF2-40B4-BE49-F238E27FC236}">
                <a16:creationId xmlns:a16="http://schemas.microsoft.com/office/drawing/2014/main" id="{6239268C-1513-CC4B-8927-EEE5AD31917F}"/>
              </a:ext>
            </a:extLst>
          </p:cNvPr>
          <p:cNvSpPr>
            <a:spLocks noGrp="1"/>
          </p:cNvSpPr>
          <p:nvPr>
            <p:ph type="sldNum" sz="quarter" idx="12"/>
          </p:nvPr>
        </p:nvSpPr>
        <p:spPr/>
        <p:txBody>
          <a:bodyPr/>
          <a:lstStyle/>
          <a:p>
            <a:fld id="{B8037B11-A59B-F344-BF74-C4897707804B}" type="slidenum">
              <a:rPr lang="ar-SA" smtClean="0"/>
              <a:t>‹#›</a:t>
            </a:fld>
            <a:endParaRPr lang="ar-SA"/>
          </a:p>
        </p:txBody>
      </p:sp>
      <p:pic>
        <p:nvPicPr>
          <p:cNvPr id="12" name="صورة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6736" y="292323"/>
            <a:ext cx="1428750" cy="902513"/>
          </a:xfrm>
          <a:prstGeom prst="rect">
            <a:avLst/>
          </a:prstGeom>
        </p:spPr>
      </p:pic>
    </p:spTree>
    <p:extLst>
      <p:ext uri="{BB962C8B-B14F-4D97-AF65-F5344CB8AC3E}">
        <p14:creationId xmlns:p14="http://schemas.microsoft.com/office/powerpoint/2010/main" val="4024891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735DE3D8-4C54-834A-8290-04FD79D682E2}"/>
              </a:ext>
            </a:extLst>
          </p:cNvPr>
          <p:cNvSpPr>
            <a:spLocks noGrp="1"/>
          </p:cNvSpPr>
          <p:nvPr>
            <p:ph type="title"/>
          </p:nvPr>
        </p:nvSpPr>
        <p:spPr>
          <a:xfrm>
            <a:off x="838201" y="365125"/>
            <a:ext cx="9605210" cy="1325563"/>
          </a:xfrm>
          <a:prstGeom prst="rect">
            <a:avLst/>
          </a:prstGeom>
        </p:spPr>
        <p:txBody>
          <a:bodyPr vert="horz" lIns="91440" tIns="45720" rIns="91440" bIns="45720" rtlCol="1" anchor="ctr">
            <a:normAutofit/>
          </a:bodyPr>
          <a:lstStyle/>
          <a:p>
            <a:pPr algn="r" defTabSz="914400" rtl="0" eaLnBrk="1" latinLnBrk="0" hangingPunct="1">
              <a:lnSpc>
                <a:spcPct val="90000"/>
              </a:lnSpc>
              <a:spcBef>
                <a:spcPct val="0"/>
              </a:spcBef>
              <a:buNone/>
            </a:pPr>
            <a:endParaRPr lang="ar-SA" dirty="0"/>
          </a:p>
        </p:txBody>
      </p:sp>
      <p:sp>
        <p:nvSpPr>
          <p:cNvPr id="3" name="عنصر نائب للنص 2">
            <a:extLst>
              <a:ext uri="{FF2B5EF4-FFF2-40B4-BE49-F238E27FC236}">
                <a16:creationId xmlns:a16="http://schemas.microsoft.com/office/drawing/2014/main" id="{44D988D3-EB9B-D047-B18C-0E1199BF56D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dirty="0"/>
              <a:t>انقر لتحرير أنماط نص الشكل الرئيسي</a:t>
            </a:r>
          </a:p>
          <a:p>
            <a:pPr lvl="1"/>
            <a:r>
              <a:rPr lang="ar-SA" dirty="0"/>
              <a:t>المستوى الثاني</a:t>
            </a:r>
          </a:p>
          <a:p>
            <a:pPr lvl="2"/>
            <a:r>
              <a:rPr lang="ar-SA" dirty="0"/>
              <a:t>المستوى الثالث</a:t>
            </a:r>
          </a:p>
          <a:p>
            <a:pPr lvl="3"/>
            <a:r>
              <a:rPr lang="ar-SA" dirty="0"/>
              <a:t>المستوى الرابع</a:t>
            </a:r>
          </a:p>
          <a:p>
            <a:pPr lvl="4"/>
            <a:r>
              <a:rPr lang="ar-SA" dirty="0"/>
              <a:t>المستوى الخامس</a:t>
            </a:r>
          </a:p>
        </p:txBody>
      </p:sp>
      <p:sp>
        <p:nvSpPr>
          <p:cNvPr id="4" name="عنصر نائب للتاريخ 3">
            <a:extLst>
              <a:ext uri="{FF2B5EF4-FFF2-40B4-BE49-F238E27FC236}">
                <a16:creationId xmlns:a16="http://schemas.microsoft.com/office/drawing/2014/main" id="{424591FD-40A5-E848-BFAF-A9211D39CF48}"/>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82FF4D5B-FCC2-5E42-A479-CC819A463161}" type="datetimeFigureOut">
              <a:rPr lang="ar-SA" smtClean="0"/>
              <a:t>04/11/1445</a:t>
            </a:fld>
            <a:endParaRPr lang="ar-SA" dirty="0"/>
          </a:p>
        </p:txBody>
      </p:sp>
      <p:sp>
        <p:nvSpPr>
          <p:cNvPr id="5" name="عنصر نائب للتذييل 4">
            <a:extLst>
              <a:ext uri="{FF2B5EF4-FFF2-40B4-BE49-F238E27FC236}">
                <a16:creationId xmlns:a16="http://schemas.microsoft.com/office/drawing/2014/main" id="{E74534DF-E5AE-6E4E-96E2-97BDD50A6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p>
        </p:txBody>
      </p:sp>
      <p:sp>
        <p:nvSpPr>
          <p:cNvPr id="6" name="عنصر نائب لرقم الشريحة 5">
            <a:extLst>
              <a:ext uri="{FF2B5EF4-FFF2-40B4-BE49-F238E27FC236}">
                <a16:creationId xmlns:a16="http://schemas.microsoft.com/office/drawing/2014/main" id="{5070B2C2-64AC-4F43-994B-BC4E358574F0}"/>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8037B11-A59B-F344-BF74-C4897707804B}" type="slidenum">
              <a:rPr lang="ar-SA" smtClean="0"/>
              <a:t>‹#›</a:t>
            </a:fld>
            <a:endParaRPr lang="ar-SA"/>
          </a:p>
        </p:txBody>
      </p:sp>
    </p:spTree>
    <p:extLst>
      <p:ext uri="{BB962C8B-B14F-4D97-AF65-F5344CB8AC3E}">
        <p14:creationId xmlns:p14="http://schemas.microsoft.com/office/powerpoint/2010/main" val="401306939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0" r:id="rId3"/>
    <p:sldLayoutId id="2147483662" r:id="rId4"/>
    <p:sldLayoutId id="2147483650" r:id="rId5"/>
    <p:sldLayoutId id="2147483661"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TS Safaa" panose="00000500000000000000" pitchFamily="50" charset="-78"/>
          <a:ea typeface="+mn-ea"/>
          <a:cs typeface="TS Safaa" panose="00000500000000000000" pitchFamily="50"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TS Safaa" panose="00000500000000000000" pitchFamily="50" charset="-78"/>
          <a:ea typeface="+mn-ea"/>
          <a:cs typeface="TS Safaa" panose="00000500000000000000" pitchFamily="50" charset="-78"/>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TS Safaa" panose="00000500000000000000" pitchFamily="50" charset="-78"/>
          <a:ea typeface="+mn-ea"/>
          <a:cs typeface="TS Safaa" panose="00000500000000000000" pitchFamily="50" charset="-78"/>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TS Safaa" panose="00000500000000000000" pitchFamily="50" charset="-78"/>
          <a:ea typeface="+mn-ea"/>
          <a:cs typeface="TS Safaa" panose="00000500000000000000" pitchFamily="50" charset="-78"/>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TS Safaa" panose="00000500000000000000" pitchFamily="50" charset="-78"/>
          <a:ea typeface="+mn-ea"/>
          <a:cs typeface="TS Safaa" panose="00000500000000000000" pitchFamily="50" charset="-78"/>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coursera.com/" TargetMode="External"/><Relationship Id="rId7" Type="http://schemas.openxmlformats.org/officeDocument/2006/relationships/hyperlink" Target="https://www.dropbox.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edmodo.org/" TargetMode="External"/><Relationship Id="rId5" Type="http://schemas.openxmlformats.org/officeDocument/2006/relationships/hyperlink" Target="https://kahoot.com/" TargetMode="External"/><Relationship Id="rId4" Type="http://schemas.openxmlformats.org/officeDocument/2006/relationships/hyperlink" Target="https://www.instructure.com/canva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1.jp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A739802B-7C3D-9041-87E1-A1DD14A24006}"/>
              </a:ext>
            </a:extLst>
          </p:cNvPr>
          <p:cNvSpPr>
            <a:spLocks noGrp="1"/>
          </p:cNvSpPr>
          <p:nvPr>
            <p:ph type="title"/>
          </p:nvPr>
        </p:nvSpPr>
        <p:spPr>
          <a:xfrm>
            <a:off x="910227" y="841091"/>
            <a:ext cx="10515600" cy="2852737"/>
          </a:xfrm>
        </p:spPr>
        <p:txBody>
          <a:bodyPr>
            <a:normAutofit fontScale="90000"/>
          </a:bodyPr>
          <a:lstStyle/>
          <a:p>
            <a:pPr algn="ctr">
              <a:lnSpc>
                <a:spcPct val="150000"/>
              </a:lnSpc>
            </a:pPr>
            <a:r>
              <a:rPr lang="ar-SA" sz="4800" b="1" dirty="0"/>
              <a:t> بيئات التعلم الرقمي</a:t>
            </a:r>
            <a:br>
              <a:rPr lang="ar-SA" sz="4800" b="1" dirty="0"/>
            </a:br>
            <a:r>
              <a:rPr lang="ar-SA" sz="4800" b="1" dirty="0"/>
              <a:t>التصميم، المشاركة والنشـــــــر</a:t>
            </a:r>
            <a:endParaRPr lang="en-US" sz="4800" dirty="0"/>
          </a:p>
        </p:txBody>
      </p:sp>
      <p:sp>
        <p:nvSpPr>
          <p:cNvPr id="6" name="Slide Number Placeholder 9">
            <a:extLst>
              <a:ext uri="{FF2B5EF4-FFF2-40B4-BE49-F238E27FC236}">
                <a16:creationId xmlns:a16="http://schemas.microsoft.com/office/drawing/2014/main" id="{AB4D9BB2-3C12-4703-93C3-A72E0B39466C}"/>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chemeClr val="bg1"/>
                </a:solidFill>
              </a:rPr>
              <a:pPr algn="ctr"/>
              <a:t>1</a:t>
            </a:fld>
            <a:endParaRPr lang="en-US" dirty="0">
              <a:solidFill>
                <a:schemeClr val="bg1"/>
              </a:solidFill>
            </a:endParaRPr>
          </a:p>
        </p:txBody>
      </p:sp>
      <p:cxnSp>
        <p:nvCxnSpPr>
          <p:cNvPr id="7" name="Straight Connector 6">
            <a:extLst>
              <a:ext uri="{FF2B5EF4-FFF2-40B4-BE49-F238E27FC236}">
                <a16:creationId xmlns:a16="http://schemas.microsoft.com/office/drawing/2014/main" id="{AED119D8-0BFD-465F-B6BA-2DD8D9DD628F}"/>
              </a:ext>
            </a:extLst>
          </p:cNvPr>
          <p:cNvCxnSpPr>
            <a:cxnSpLocks/>
          </p:cNvCxnSpPr>
          <p:nvPr/>
        </p:nvCxnSpPr>
        <p:spPr>
          <a:xfrm>
            <a:off x="579417" y="6654115"/>
            <a:ext cx="7907635" cy="0"/>
          </a:xfrm>
          <a:prstGeom prst="line">
            <a:avLst/>
          </a:prstGeom>
          <a:noFill/>
          <a:ln w="6350" cap="flat">
            <a:solidFill>
              <a:schemeClr val="bg1"/>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8" name="Title 1">
            <a:extLst>
              <a:ext uri="{FF2B5EF4-FFF2-40B4-BE49-F238E27FC236}">
                <a16:creationId xmlns:a16="http://schemas.microsoft.com/office/drawing/2014/main" id="{449A2111-687E-41BE-ABA0-2455430DACD3}"/>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chemeClr val="bg1">
                    <a:lumMod val="85000"/>
                  </a:schemeClr>
                </a:solidFill>
                <a:latin typeface="Times New Roman" panose="02020603050405020304" pitchFamily="18" charset="0"/>
              </a:rPr>
              <a:t>عمادة تقنية المعلومات والتعليم الإلكتروني</a:t>
            </a:r>
            <a:endParaRPr lang="ar-EG" sz="1200" b="1" dirty="0">
              <a:solidFill>
                <a:schemeClr val="bg1">
                  <a:lumMod val="85000"/>
                </a:schemeClr>
              </a:solidFill>
              <a:latin typeface="Times New Roman" panose="02020603050405020304" pitchFamily="18" charset="0"/>
            </a:endParaRPr>
          </a:p>
        </p:txBody>
      </p:sp>
      <p:sp>
        <p:nvSpPr>
          <p:cNvPr id="9" name="Subtitle 2">
            <a:extLst>
              <a:ext uri="{FF2B5EF4-FFF2-40B4-BE49-F238E27FC236}">
                <a16:creationId xmlns:a16="http://schemas.microsoft.com/office/drawing/2014/main" id="{73F651BD-689A-CA94-588C-DB433F4FA1C7}"/>
              </a:ext>
            </a:extLst>
          </p:cNvPr>
          <p:cNvSpPr txBox="1">
            <a:spLocks/>
          </p:cNvSpPr>
          <p:nvPr/>
        </p:nvSpPr>
        <p:spPr>
          <a:xfrm>
            <a:off x="1246537" y="3584549"/>
            <a:ext cx="6427009" cy="2562732"/>
          </a:xfrm>
          <a:prstGeom prst="rect">
            <a:avLst/>
          </a:prstGeom>
        </p:spPr>
        <p:txBody>
          <a:bodyPr vert="horz" lIns="91440" tIns="45720" rIns="91440" bIns="45720" rtlCol="1">
            <a:noAutofit/>
          </a:bodyPr>
          <a:lstStyle>
            <a:lvl1pPr marL="0" indent="0" algn="r" defTabSz="914400" rtl="1"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S Safaa" panose="00000500000000000000" pitchFamily="50" charset="-78"/>
                <a:ea typeface="+mn-ea"/>
                <a:cs typeface="TS Safaa" panose="00000500000000000000" pitchFamily="50" charset="-78"/>
              </a:defRPr>
            </a:lvl1pPr>
            <a:lvl2pPr marL="457200" indent="0" algn="r" defTabSz="914400" rtl="1"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S Safaa" panose="00000500000000000000" pitchFamily="50" charset="-78"/>
                <a:ea typeface="+mn-ea"/>
                <a:cs typeface="TS Safaa" panose="00000500000000000000" pitchFamily="50" charset="-78"/>
              </a:defRPr>
            </a:lvl2pPr>
            <a:lvl3pPr marL="914400" indent="0" algn="r" defTabSz="914400" rtl="1"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S Safaa" panose="00000500000000000000" pitchFamily="50" charset="-78"/>
                <a:ea typeface="+mn-ea"/>
                <a:cs typeface="TS Safaa" panose="00000500000000000000" pitchFamily="50" charset="-78"/>
              </a:defRPr>
            </a:lvl3pPr>
            <a:lvl4pPr marL="1371600" indent="0" algn="r" defTabSz="914400" rtl="1"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S Safaa" panose="00000500000000000000" pitchFamily="50" charset="-78"/>
                <a:ea typeface="+mn-ea"/>
                <a:cs typeface="TS Safaa" panose="00000500000000000000" pitchFamily="50" charset="-78"/>
              </a:defRPr>
            </a:lvl4pPr>
            <a:lvl5pPr marL="1828800" indent="0" algn="r" defTabSz="914400" rtl="1"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S Safaa" panose="00000500000000000000" pitchFamily="50" charset="-78"/>
                <a:ea typeface="+mn-ea"/>
                <a:cs typeface="TS Safaa" panose="00000500000000000000" pitchFamily="50" charset="-78"/>
              </a:defRPr>
            </a:lvl5pPr>
            <a:lvl6pPr marL="2286000" indent="0" algn="r" defTabSz="914400" rtl="1"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r" defTabSz="914400" rtl="1"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r" defTabSz="914400" rtl="1"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r" defTabSz="914400" rtl="1"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ar-TN" sz="3200" dirty="0">
              <a:latin typeface="Sakkal Majalla" panose="02000000000000000000" pitchFamily="2" charset="-78"/>
              <a:cs typeface="Sakkal Majalla" panose="02000000000000000000" pitchFamily="2" charset="-78"/>
            </a:endParaRPr>
          </a:p>
          <a:p>
            <a:endParaRPr lang="ar-TN" sz="3200" dirty="0">
              <a:latin typeface="Sakkal Majalla" panose="02000000000000000000" pitchFamily="2" charset="-78"/>
              <a:cs typeface="Sakkal Majalla" panose="02000000000000000000" pitchFamily="2" charset="-78"/>
            </a:endParaRPr>
          </a:p>
          <a:p>
            <a:r>
              <a:rPr lang="ar-TN" sz="3500" b="1" dirty="0">
                <a:latin typeface="Sakkal Majalla" panose="02000000000000000000" pitchFamily="2" charset="-78"/>
                <a:cs typeface="Sakkal Majalla" panose="02000000000000000000" pitchFamily="2" charset="-78"/>
              </a:rPr>
              <a:t>د/ الأسعد </a:t>
            </a:r>
            <a:r>
              <a:rPr lang="ar-TN" sz="3500" b="1" dirty="0" err="1">
                <a:latin typeface="Sakkal Majalla" panose="02000000000000000000" pitchFamily="2" charset="-78"/>
                <a:cs typeface="Sakkal Majalla" panose="02000000000000000000" pitchFamily="2" charset="-78"/>
              </a:rPr>
              <a:t>السميراني</a:t>
            </a:r>
            <a:r>
              <a:rPr lang="ar-TN" sz="3500" b="1" dirty="0">
                <a:latin typeface="Sakkal Majalla" panose="02000000000000000000" pitchFamily="2" charset="-78"/>
                <a:cs typeface="Sakkal Majalla" panose="02000000000000000000" pitchFamily="2" charset="-78"/>
              </a:rPr>
              <a:t> </a:t>
            </a:r>
          </a:p>
          <a:p>
            <a:r>
              <a:rPr lang="ar-TN" dirty="0">
                <a:latin typeface="Sakkal Majalla" panose="02000000000000000000" pitchFamily="2" charset="-78"/>
                <a:cs typeface="Sakkal Majalla" panose="02000000000000000000" pitchFamily="2" charset="-78"/>
              </a:rPr>
              <a:t>خبير معتمد من أكاديمية بلاك بورد الدولية </a:t>
            </a:r>
          </a:p>
          <a:p>
            <a:r>
              <a:rPr lang="ar-TN" dirty="0">
                <a:latin typeface="Sakkal Majalla" panose="02000000000000000000" pitchFamily="2" charset="-78"/>
                <a:cs typeface="Sakkal Majalla" panose="02000000000000000000" pitchFamily="2" charset="-78"/>
              </a:rPr>
              <a:t>أستاذ م</a:t>
            </a:r>
            <a:r>
              <a:rPr lang="ar-SA" dirty="0">
                <a:latin typeface="Sakkal Majalla" panose="02000000000000000000" pitchFamily="2" charset="-78"/>
                <a:cs typeface="Sakkal Majalla" panose="02000000000000000000" pitchFamily="2" charset="-78"/>
              </a:rPr>
              <a:t>شارك في</a:t>
            </a:r>
            <a:r>
              <a:rPr lang="ar-TN" dirty="0">
                <a:latin typeface="Sakkal Majalla" panose="02000000000000000000" pitchFamily="2" charset="-78"/>
                <a:cs typeface="Sakkal Majalla" panose="02000000000000000000" pitchFamily="2" charset="-78"/>
              </a:rPr>
              <a:t> تكنولوجيا الاتصالات والمعلومات </a:t>
            </a:r>
          </a:p>
          <a:p>
            <a:endParaRPr lang="en-GB" sz="3200"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433696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p:txBody>
          <a:bodyPr>
            <a:normAutofit fontScale="90000"/>
          </a:bodyPr>
          <a:lstStyle/>
          <a:p>
            <a:r>
              <a:rPr lang="ar-SA" sz="2400" dirty="0"/>
              <a:t>الفرق بين </a:t>
            </a:r>
            <a:r>
              <a:rPr lang="en-US" sz="2400" dirty="0"/>
              <a:t>LMS </a:t>
            </a:r>
            <a:r>
              <a:rPr lang="ar-SA" sz="2400" dirty="0"/>
              <a:t> و  </a:t>
            </a:r>
            <a:r>
              <a:rPr lang="en-US" sz="2400" dirty="0"/>
              <a:t>MOOC </a:t>
            </a:r>
            <a:br>
              <a:rPr lang="ar-SA" sz="2400" dirty="0"/>
            </a:br>
            <a:endParaRPr lang="ar-SA" sz="2400"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10</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3" name="Picture 2">
            <a:extLst>
              <a:ext uri="{FF2B5EF4-FFF2-40B4-BE49-F238E27FC236}">
                <a16:creationId xmlns:a16="http://schemas.microsoft.com/office/drawing/2014/main" id="{12DD6F96-D42E-02DA-32B3-A9865576E36A}"/>
              </a:ext>
            </a:extLst>
          </p:cNvPr>
          <p:cNvPicPr>
            <a:picLocks noChangeAspect="1"/>
          </p:cNvPicPr>
          <p:nvPr/>
        </p:nvPicPr>
        <p:blipFill>
          <a:blip r:embed="rId2"/>
          <a:stretch>
            <a:fillRect/>
          </a:stretch>
        </p:blipFill>
        <p:spPr>
          <a:xfrm>
            <a:off x="127321" y="0"/>
            <a:ext cx="2523282" cy="3135749"/>
          </a:xfrm>
          <a:prstGeom prst="rect">
            <a:avLst/>
          </a:prstGeom>
        </p:spPr>
      </p:pic>
      <p:sp>
        <p:nvSpPr>
          <p:cNvPr id="10" name="Rectangle 1">
            <a:extLst>
              <a:ext uri="{FF2B5EF4-FFF2-40B4-BE49-F238E27FC236}">
                <a16:creationId xmlns:a16="http://schemas.microsoft.com/office/drawing/2014/main" id="{2DE2E4C5-6CC2-CD1D-8862-B24B3E308831}"/>
              </a:ext>
            </a:extLst>
          </p:cNvPr>
          <p:cNvSpPr>
            <a:spLocks noChangeArrowheads="1"/>
          </p:cNvSpPr>
          <p:nvPr/>
        </p:nvSpPr>
        <p:spPr bwMode="auto">
          <a:xfrm>
            <a:off x="4878387" y="1465948"/>
            <a:ext cx="256446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9A06BB0-9B80-1C09-7CAF-DE2C23857112}"/>
              </a:ext>
            </a:extLst>
          </p:cNvPr>
          <p:cNvSpPr txBox="1"/>
          <p:nvPr/>
        </p:nvSpPr>
        <p:spPr>
          <a:xfrm>
            <a:off x="2141316" y="1465948"/>
            <a:ext cx="10089941" cy="4339650"/>
          </a:xfrm>
          <a:prstGeom prst="rect">
            <a:avLst/>
          </a:prstGeom>
          <a:noFill/>
        </p:spPr>
        <p:txBody>
          <a:bodyPr wrap="square">
            <a:spAutoFit/>
          </a:bodyPr>
          <a:lstStyle/>
          <a:p>
            <a:r>
              <a:rPr lang="ar-TN" sz="2800" b="1" i="0" dirty="0">
                <a:solidFill>
                  <a:schemeClr val="accent1">
                    <a:lumMod val="75000"/>
                  </a:schemeClr>
                </a:solidFill>
                <a:effectLst/>
                <a:highlight>
                  <a:srgbClr val="FFFFFF"/>
                </a:highlight>
                <a:latin typeface="Sakkal Majalla" panose="02000000000000000000" pitchFamily="2" charset="-78"/>
                <a:cs typeface="Sakkal Majalla" panose="02000000000000000000" pitchFamily="2" charset="-78"/>
              </a:rPr>
              <a:t>أمثلة على نظام إدارة التعلم </a:t>
            </a:r>
            <a:r>
              <a:rPr lang="ar-SA" sz="2800" b="1" i="0" dirty="0">
                <a:solidFill>
                  <a:schemeClr val="accent1">
                    <a:lumMod val="75000"/>
                  </a:schemeClr>
                </a:solidFill>
                <a:effectLst/>
                <a:highlight>
                  <a:srgbClr val="FFFFFF"/>
                </a:highlight>
                <a:latin typeface="Sakkal Majalla" panose="02000000000000000000" pitchFamily="2" charset="-78"/>
                <a:cs typeface="Sakkal Majalla" panose="02000000000000000000" pitchFamily="2" charset="-78"/>
              </a:rPr>
              <a:t> </a:t>
            </a:r>
            <a:r>
              <a:rPr lang="en-US" sz="2800" b="1" i="0" dirty="0">
                <a:solidFill>
                  <a:schemeClr val="accent1">
                    <a:lumMod val="75000"/>
                  </a:schemeClr>
                </a:solidFill>
                <a:effectLst/>
                <a:highlight>
                  <a:srgbClr val="FFFFFF"/>
                </a:highlight>
                <a:latin typeface="Sakkal Majalla" panose="02000000000000000000" pitchFamily="2" charset="-78"/>
                <a:cs typeface="Sakkal Majalla" panose="02000000000000000000" pitchFamily="2" charset="-78"/>
              </a:rPr>
              <a:t>(LMS)</a:t>
            </a:r>
            <a:endParaRPr lang="en-US" sz="2800" b="0" i="0" dirty="0">
              <a:solidFill>
                <a:schemeClr val="accent1">
                  <a:lumMod val="75000"/>
                </a:schemeClr>
              </a:solidFill>
              <a:effectLst/>
              <a:highlight>
                <a:srgbClr val="FFFFFF"/>
              </a:highlight>
              <a:latin typeface="Sakkal Majalla" panose="02000000000000000000" pitchFamily="2" charset="-78"/>
              <a:cs typeface="Sakkal Majalla" panose="02000000000000000000" pitchFamily="2" charset="-78"/>
            </a:endParaRPr>
          </a:p>
          <a:p>
            <a:pPr>
              <a:buFont typeface="+mj-lt"/>
              <a:buAutoNum type="arabicPeriod"/>
            </a:pPr>
            <a:r>
              <a:rPr lang="en-US" sz="2200" b="1" i="0" dirty="0">
                <a:solidFill>
                  <a:srgbClr val="0D0D0D"/>
                </a:solidFill>
                <a:effectLst/>
                <a:highlight>
                  <a:srgbClr val="FFFFFF"/>
                </a:highlight>
                <a:latin typeface="Sakkal Majalla" panose="02000000000000000000" pitchFamily="2" charset="-78"/>
                <a:cs typeface="Sakkal Majalla" panose="02000000000000000000" pitchFamily="2" charset="-78"/>
              </a:rPr>
              <a:t>Canvas:</a:t>
            </a:r>
            <a:r>
              <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rPr>
              <a:t> </a:t>
            </a:r>
            <a:r>
              <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rPr>
              <a:t>نظام إدارة التعلم مستخدم في العديد من المؤسسات التعليمية حول العالم.</a:t>
            </a:r>
          </a:p>
          <a:p>
            <a:pPr>
              <a:buFont typeface="+mj-lt"/>
              <a:buAutoNum type="arabicPeriod"/>
            </a:pPr>
            <a:r>
              <a:rPr lang="en-US" sz="2200" b="1" i="0" dirty="0">
                <a:solidFill>
                  <a:srgbClr val="0D0D0D"/>
                </a:solidFill>
                <a:effectLst/>
                <a:highlight>
                  <a:srgbClr val="FFFFFF"/>
                </a:highlight>
                <a:latin typeface="Sakkal Majalla" panose="02000000000000000000" pitchFamily="2" charset="-78"/>
                <a:cs typeface="Sakkal Majalla" panose="02000000000000000000" pitchFamily="2" charset="-78"/>
              </a:rPr>
              <a:t>Blackboard Learn:</a:t>
            </a:r>
            <a:r>
              <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rPr>
              <a:t> </a:t>
            </a:r>
            <a:r>
              <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rPr>
              <a:t>يُعتبر أحد أقدم وأشهر أنظمة إدارة التعلم ويستخدم على نطاق واسع في الجامعات </a:t>
            </a:r>
          </a:p>
          <a:p>
            <a:pPr>
              <a:buFont typeface="+mj-lt"/>
              <a:buAutoNum type="arabicPeriod"/>
            </a:pPr>
            <a:r>
              <a:rPr lang="en-US" sz="2200" b="1" i="0" dirty="0">
                <a:solidFill>
                  <a:srgbClr val="0D0D0D"/>
                </a:solidFill>
                <a:effectLst/>
                <a:highlight>
                  <a:srgbClr val="FFFFFF"/>
                </a:highlight>
                <a:latin typeface="Sakkal Majalla" panose="02000000000000000000" pitchFamily="2" charset="-78"/>
                <a:cs typeface="Sakkal Majalla" panose="02000000000000000000" pitchFamily="2" charset="-78"/>
              </a:rPr>
              <a:t>Moodle:</a:t>
            </a:r>
            <a:r>
              <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rPr>
              <a:t> </a:t>
            </a:r>
            <a:r>
              <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rPr>
              <a:t>منصة مفتوحة المصدر لإدارة التعلم تُستخدم في العديد من المؤسسات التعليمية لتقديم الدورات عبر الإنترنت.</a:t>
            </a:r>
          </a:p>
          <a:p>
            <a:pPr>
              <a:buFont typeface="+mj-lt"/>
              <a:buAutoNum type="arabicPeriod"/>
            </a:pPr>
            <a:r>
              <a:rPr lang="en-US" sz="2200" b="1" i="0" dirty="0">
                <a:solidFill>
                  <a:srgbClr val="0D0D0D"/>
                </a:solidFill>
                <a:effectLst/>
                <a:highlight>
                  <a:srgbClr val="FFFFFF"/>
                </a:highlight>
                <a:latin typeface="Sakkal Majalla" panose="02000000000000000000" pitchFamily="2" charset="-78"/>
                <a:cs typeface="Sakkal Majalla" panose="02000000000000000000" pitchFamily="2" charset="-78"/>
              </a:rPr>
              <a:t>Schoology:</a:t>
            </a:r>
            <a:r>
              <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rPr>
              <a:t> </a:t>
            </a:r>
            <a:r>
              <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rPr>
              <a:t>منصة إدارة التعلم السحابية التي تقدم مجموعة واسعة من الأدوات لتسهيل التعلم والتعليم.</a:t>
            </a:r>
            <a:endPar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endParaRPr>
          </a:p>
          <a:p>
            <a:pPr>
              <a:buFont typeface="+mj-lt"/>
              <a:buAutoNum type="arabicPeriod"/>
            </a:pPr>
            <a:endPar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endParaRPr>
          </a:p>
          <a:p>
            <a:r>
              <a:rPr lang="ar-TN" sz="2800" b="1" i="0" dirty="0">
                <a:solidFill>
                  <a:schemeClr val="accent1">
                    <a:lumMod val="75000"/>
                  </a:schemeClr>
                </a:solidFill>
                <a:effectLst/>
                <a:highlight>
                  <a:srgbClr val="FFFFFF"/>
                </a:highlight>
                <a:latin typeface="Sakkal Majalla" panose="02000000000000000000" pitchFamily="2" charset="-78"/>
                <a:cs typeface="Sakkal Majalla" panose="02000000000000000000" pitchFamily="2" charset="-78"/>
              </a:rPr>
              <a:t>أمثلة على الدورات الجامعية المفتوحة الضخمة</a:t>
            </a:r>
            <a:r>
              <a:rPr lang="en-US" sz="2800" b="1" i="0" dirty="0">
                <a:solidFill>
                  <a:schemeClr val="accent1">
                    <a:lumMod val="75000"/>
                  </a:schemeClr>
                </a:solidFill>
                <a:effectLst/>
                <a:highlight>
                  <a:srgbClr val="FFFFFF"/>
                </a:highlight>
                <a:latin typeface="Sakkal Majalla" panose="02000000000000000000" pitchFamily="2" charset="-78"/>
                <a:cs typeface="Sakkal Majalla" panose="02000000000000000000" pitchFamily="2" charset="-78"/>
              </a:rPr>
              <a:t>MOOCs)</a:t>
            </a:r>
            <a:r>
              <a:rPr lang="ar-SA" sz="2800" b="1" i="0" dirty="0">
                <a:solidFill>
                  <a:schemeClr val="accent1">
                    <a:lumMod val="75000"/>
                  </a:schemeClr>
                </a:solidFill>
                <a:effectLst/>
                <a:highlight>
                  <a:srgbClr val="FFFFFF"/>
                </a:highlight>
                <a:latin typeface="Sakkal Majalla" panose="02000000000000000000" pitchFamily="2" charset="-78"/>
                <a:cs typeface="Sakkal Majalla" panose="02000000000000000000" pitchFamily="2" charset="-78"/>
              </a:rPr>
              <a:t> )</a:t>
            </a:r>
            <a:endParaRPr lang="en-US" sz="2800" b="0" i="0" dirty="0">
              <a:solidFill>
                <a:schemeClr val="accent1">
                  <a:lumMod val="75000"/>
                </a:schemeClr>
              </a:solidFill>
              <a:effectLst/>
              <a:highlight>
                <a:srgbClr val="FFFFFF"/>
              </a:highlight>
              <a:latin typeface="Sakkal Majalla" panose="02000000000000000000" pitchFamily="2" charset="-78"/>
              <a:cs typeface="Sakkal Majalla" panose="02000000000000000000" pitchFamily="2" charset="-78"/>
            </a:endParaRPr>
          </a:p>
          <a:p>
            <a:pPr>
              <a:buFont typeface="+mj-lt"/>
              <a:buAutoNum type="arabicPeriod"/>
            </a:pPr>
            <a:r>
              <a:rPr lang="en-US" sz="2200" b="1" i="0" dirty="0">
                <a:solidFill>
                  <a:srgbClr val="0D0D0D"/>
                </a:solidFill>
                <a:effectLst/>
                <a:highlight>
                  <a:srgbClr val="FFFFFF"/>
                </a:highlight>
                <a:latin typeface="Sakkal Majalla" panose="02000000000000000000" pitchFamily="2" charset="-78"/>
                <a:cs typeface="Sakkal Majalla" panose="02000000000000000000" pitchFamily="2" charset="-78"/>
              </a:rPr>
              <a:t>Coursera:</a:t>
            </a:r>
            <a:r>
              <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rPr>
              <a:t> </a:t>
            </a:r>
            <a:r>
              <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rPr>
              <a:t>منصة تعليم عبر الإنترنت تقدم مجموعة كبيرة من الدورات والبرامج التعليمية المقدمة من جامعات معترف بها دوليًا.</a:t>
            </a:r>
          </a:p>
          <a:p>
            <a:pPr>
              <a:buFont typeface="+mj-lt"/>
              <a:buAutoNum type="arabicPeriod"/>
            </a:pPr>
            <a:r>
              <a:rPr lang="en-US" sz="2200" b="1" i="0" dirty="0">
                <a:solidFill>
                  <a:srgbClr val="0D0D0D"/>
                </a:solidFill>
                <a:effectLst/>
                <a:highlight>
                  <a:srgbClr val="FFFFFF"/>
                </a:highlight>
                <a:latin typeface="Sakkal Majalla" panose="02000000000000000000" pitchFamily="2" charset="-78"/>
                <a:cs typeface="Sakkal Majalla" panose="02000000000000000000" pitchFamily="2" charset="-78"/>
              </a:rPr>
              <a:t>edX:</a:t>
            </a:r>
            <a:r>
              <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rPr>
              <a:t> </a:t>
            </a:r>
            <a:r>
              <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rPr>
              <a:t>منصة تعليم عبر الإنترنت مفتوحة المصدر تأسست بالتعاون بين جامعة هارفارد وجامعة ماساتشوستس للتكنولوجيا.</a:t>
            </a:r>
          </a:p>
          <a:p>
            <a:pPr>
              <a:buFont typeface="+mj-lt"/>
              <a:buAutoNum type="arabicPeriod"/>
            </a:pPr>
            <a:r>
              <a:rPr lang="en-US" sz="2200" b="1" i="0" dirty="0">
                <a:solidFill>
                  <a:srgbClr val="0D0D0D"/>
                </a:solidFill>
                <a:effectLst/>
                <a:highlight>
                  <a:srgbClr val="FFFFFF"/>
                </a:highlight>
                <a:latin typeface="Sakkal Majalla" panose="02000000000000000000" pitchFamily="2" charset="-78"/>
                <a:cs typeface="Sakkal Majalla" panose="02000000000000000000" pitchFamily="2" charset="-78"/>
              </a:rPr>
              <a:t>Udacity:</a:t>
            </a:r>
            <a:r>
              <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rPr>
              <a:t> </a:t>
            </a:r>
            <a:r>
              <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rPr>
              <a:t>تقدم دورات تعليمية عالية الجودة في مجالات التكنولوجيا والبرمجة وعلوم البيانات والذكاء الاصطناعي.</a:t>
            </a:r>
          </a:p>
          <a:p>
            <a:pPr>
              <a:buFont typeface="+mj-lt"/>
              <a:buAutoNum type="arabicPeriod"/>
            </a:pPr>
            <a:r>
              <a:rPr lang="en-US" sz="2200" b="1" i="0" dirty="0" err="1">
                <a:solidFill>
                  <a:srgbClr val="0D0D0D"/>
                </a:solidFill>
                <a:effectLst/>
                <a:highlight>
                  <a:srgbClr val="FFFFFF"/>
                </a:highlight>
                <a:latin typeface="Sakkal Majalla" panose="02000000000000000000" pitchFamily="2" charset="-78"/>
                <a:cs typeface="Sakkal Majalla" panose="02000000000000000000" pitchFamily="2" charset="-78"/>
              </a:rPr>
              <a:t>FutureLearn</a:t>
            </a:r>
            <a:r>
              <a:rPr lang="en-US" sz="2200" b="1" i="0" dirty="0">
                <a:solidFill>
                  <a:srgbClr val="0D0D0D"/>
                </a:solidFill>
                <a:effectLst/>
                <a:highlight>
                  <a:srgbClr val="FFFFFF"/>
                </a:highlight>
                <a:latin typeface="Sakkal Majalla" panose="02000000000000000000" pitchFamily="2" charset="-78"/>
                <a:cs typeface="Sakkal Majalla" panose="02000000000000000000" pitchFamily="2" charset="-78"/>
              </a:rPr>
              <a:t>:</a:t>
            </a:r>
            <a:r>
              <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rPr>
              <a:t> </a:t>
            </a:r>
            <a:r>
              <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rPr>
              <a:t>منصة تعليمية بريطانية تُقدم دورات عبر الإنترنت في مجموعة متنوعة من المواضيع باللغة الإنجليزية.</a:t>
            </a:r>
          </a:p>
          <a:p>
            <a:pPr>
              <a:buFont typeface="+mj-lt"/>
              <a:buAutoNum type="arabicPeriod"/>
            </a:pPr>
            <a:r>
              <a:rPr lang="en-US" sz="2200" b="1" i="0" dirty="0">
                <a:solidFill>
                  <a:srgbClr val="0D0D0D"/>
                </a:solidFill>
                <a:effectLst/>
                <a:highlight>
                  <a:srgbClr val="FFFFFF"/>
                </a:highlight>
                <a:latin typeface="Sakkal Majalla" panose="02000000000000000000" pitchFamily="2" charset="-78"/>
                <a:cs typeface="Sakkal Majalla" panose="02000000000000000000" pitchFamily="2" charset="-78"/>
              </a:rPr>
              <a:t>Khan Academy:</a:t>
            </a:r>
            <a:r>
              <a:rPr lang="en-US" sz="2200" b="0" i="0" dirty="0">
                <a:solidFill>
                  <a:srgbClr val="0D0D0D"/>
                </a:solidFill>
                <a:effectLst/>
                <a:highlight>
                  <a:srgbClr val="FFFFFF"/>
                </a:highlight>
                <a:latin typeface="Sakkal Majalla" panose="02000000000000000000" pitchFamily="2" charset="-78"/>
                <a:cs typeface="Sakkal Majalla" panose="02000000000000000000" pitchFamily="2" charset="-78"/>
              </a:rPr>
              <a:t> </a:t>
            </a:r>
            <a:r>
              <a:rPr lang="ar-TN" sz="2200" b="0" i="0" dirty="0">
                <a:solidFill>
                  <a:srgbClr val="0D0D0D"/>
                </a:solidFill>
                <a:effectLst/>
                <a:highlight>
                  <a:srgbClr val="FFFFFF"/>
                </a:highlight>
                <a:latin typeface="Sakkal Majalla" panose="02000000000000000000" pitchFamily="2" charset="-78"/>
                <a:cs typeface="Sakkal Majalla" panose="02000000000000000000" pitchFamily="2" charset="-78"/>
              </a:rPr>
              <a:t>توفر مواد تعليمية مجانية في مختلف المواضيع مثل الرياضيات والعلوم والتاريخ وغيرها.</a:t>
            </a:r>
          </a:p>
        </p:txBody>
      </p:sp>
    </p:spTree>
    <p:extLst>
      <p:ext uri="{BB962C8B-B14F-4D97-AF65-F5344CB8AC3E}">
        <p14:creationId xmlns:p14="http://schemas.microsoft.com/office/powerpoint/2010/main" val="4279631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838200" y="1042111"/>
            <a:ext cx="9573125" cy="274797"/>
          </a:xfrm>
        </p:spPr>
        <p:txBody>
          <a:bodyPr>
            <a:normAutofit fontScale="90000"/>
          </a:bodyPr>
          <a:lstStyle/>
          <a:p>
            <a:r>
              <a:rPr lang="ar-SA" sz="2400" dirty="0"/>
              <a:t>أمثلة ناجحة لاستخدام التعلم الإلكتروني التفاعلي</a:t>
            </a:r>
            <a:br>
              <a:rPr lang="ar-SA" sz="2400" dirty="0"/>
            </a:br>
            <a:br>
              <a:rPr lang="ar-SA" sz="2400" dirty="0"/>
            </a:br>
            <a:endParaRPr lang="ar-SA" sz="2400"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11</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extBox 3">
            <a:extLst>
              <a:ext uri="{FF2B5EF4-FFF2-40B4-BE49-F238E27FC236}">
                <a16:creationId xmlns:a16="http://schemas.microsoft.com/office/drawing/2014/main" id="{6E6EF82D-A9EF-B957-30DF-D3FCD0C875D9}"/>
              </a:ext>
            </a:extLst>
          </p:cNvPr>
          <p:cNvSpPr txBox="1"/>
          <p:nvPr/>
        </p:nvSpPr>
        <p:spPr>
          <a:xfrm>
            <a:off x="120316" y="926964"/>
            <a:ext cx="12027233" cy="5711179"/>
          </a:xfrm>
          <a:prstGeom prst="rect">
            <a:avLst/>
          </a:prstGeom>
          <a:noFill/>
        </p:spPr>
        <p:txBody>
          <a:bodyPr wrap="square">
            <a:spAutoFit/>
          </a:bodyPr>
          <a:lstStyle/>
          <a:p>
            <a:pPr algn="just"/>
            <a:endParaRPr lang="ar-TN" sz="2300" b="1" dirty="0">
              <a:latin typeface="Sakkal Majalla" panose="02000000000000000000" pitchFamily="2" charset="-78"/>
              <a:cs typeface="Sakkal Majalla" panose="02000000000000000000" pitchFamily="2" charset="-78"/>
            </a:endParaRPr>
          </a:p>
          <a:p>
            <a:pPr indent="-4572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منصة </a:t>
            </a:r>
            <a:r>
              <a:rPr lang="ar-TN" sz="2300" b="1" dirty="0" err="1">
                <a:latin typeface="Sakkal Majalla" panose="02000000000000000000" pitchFamily="2" charset="-78"/>
                <a:cs typeface="Sakkal Majalla" panose="02000000000000000000" pitchFamily="2" charset="-78"/>
              </a:rPr>
              <a:t>كورسيرا</a:t>
            </a:r>
            <a:r>
              <a:rPr lang="en-US" sz="2300" b="1" dirty="0">
                <a:latin typeface="Sakkal Majalla" panose="02000000000000000000" pitchFamily="2" charset="-78"/>
                <a:cs typeface="Sakkal Majalla" panose="02000000000000000000" pitchFamily="2" charset="-78"/>
              </a:rPr>
              <a:t>Coursera</a:t>
            </a:r>
            <a:r>
              <a:rPr lang="ar-SA"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rPr>
              <a:t>  </a:t>
            </a:r>
            <a:r>
              <a:rPr lang="ar-TN" sz="2300" b="1" dirty="0">
                <a:latin typeface="Sakkal Majalla" panose="02000000000000000000" pitchFamily="2" charset="-78"/>
                <a:cs typeface="Sakkal Majalla" panose="02000000000000000000" pitchFamily="2" charset="-78"/>
              </a:rPr>
              <a:t>توفر مجموعة واسعة من ال</a:t>
            </a:r>
            <a:r>
              <a:rPr lang="ar-SA" sz="2300" b="1" dirty="0">
                <a:latin typeface="Sakkal Majalla" panose="02000000000000000000" pitchFamily="2" charset="-78"/>
                <a:cs typeface="Sakkal Majalla" panose="02000000000000000000" pitchFamily="2" charset="-78"/>
              </a:rPr>
              <a:t>مقررات</a:t>
            </a:r>
            <a:r>
              <a:rPr lang="ar-TN" sz="2300" b="1" dirty="0">
                <a:latin typeface="Sakkal Majalla" panose="02000000000000000000" pitchFamily="2" charset="-78"/>
                <a:cs typeface="Sakkal Majalla" panose="02000000000000000000" pitchFamily="2" charset="-78"/>
              </a:rPr>
              <a:t> التعليمية التفاعلية التي تمكن الطلاب من التعلم عبر الإنترنت بمشاركة المدرسين والطلاب من جميع أنحاء العالم.</a:t>
            </a:r>
            <a:r>
              <a:rPr lang="ar-SA"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hlinkClick r:id="rId3"/>
              </a:rPr>
              <a:t>https://www.coursera.org</a:t>
            </a:r>
            <a:r>
              <a:rPr lang="en-US" sz="2300" b="1" dirty="0">
                <a:latin typeface="Sakkal Majalla" panose="02000000000000000000" pitchFamily="2" charset="-78"/>
                <a:cs typeface="Sakkal Majalla" panose="02000000000000000000" pitchFamily="2" charset="-78"/>
              </a:rPr>
              <a:t>  </a:t>
            </a:r>
            <a:endParaRPr lang="ar-TN" sz="2300" b="1" dirty="0">
              <a:latin typeface="Sakkal Majalla" panose="02000000000000000000" pitchFamily="2" charset="-78"/>
              <a:cs typeface="Sakkal Majalla" panose="02000000000000000000" pitchFamily="2" charset="-78"/>
            </a:endParaRPr>
          </a:p>
          <a:p>
            <a:pPr indent="-4572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منصة </a:t>
            </a:r>
            <a:r>
              <a:rPr lang="ar-TN" sz="2300" b="1" dirty="0" err="1">
                <a:latin typeface="Sakkal Majalla" panose="02000000000000000000" pitchFamily="2" charset="-78"/>
                <a:cs typeface="Sakkal Majalla" panose="02000000000000000000" pitchFamily="2" charset="-78"/>
              </a:rPr>
              <a:t>كانفاس</a:t>
            </a:r>
            <a:r>
              <a:rPr lang="ar-TN"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rPr>
              <a:t>Canvas </a:t>
            </a:r>
            <a:r>
              <a:rPr lang="ar-SA" sz="2300" b="1" dirty="0">
                <a:latin typeface="Sakkal Majalla" panose="02000000000000000000" pitchFamily="2" charset="-78"/>
                <a:cs typeface="Sakkal Majalla" panose="02000000000000000000" pitchFamily="2" charset="-78"/>
              </a:rPr>
              <a:t>  </a:t>
            </a:r>
            <a:r>
              <a:rPr lang="ar-TN" sz="2300" b="1" dirty="0">
                <a:latin typeface="Sakkal Majalla" panose="02000000000000000000" pitchFamily="2" charset="-78"/>
                <a:cs typeface="Sakkal Majalla" panose="02000000000000000000" pitchFamily="2" charset="-78"/>
              </a:rPr>
              <a:t>توفر بيئة تعلم إلكترونية تفاعلية تمكن المعلمين </a:t>
            </a:r>
            <a:r>
              <a:rPr lang="ar-SA" sz="2300" b="1" dirty="0">
                <a:latin typeface="Sakkal Majalla" panose="02000000000000000000" pitchFamily="2" charset="-78"/>
                <a:cs typeface="Sakkal Majalla" panose="02000000000000000000" pitchFamily="2" charset="-78"/>
              </a:rPr>
              <a:t>من</a:t>
            </a:r>
            <a:r>
              <a:rPr lang="ar-TN" sz="2300" b="1" dirty="0">
                <a:latin typeface="Sakkal Majalla" panose="02000000000000000000" pitchFamily="2" charset="-78"/>
                <a:cs typeface="Sakkal Majalla" panose="02000000000000000000" pitchFamily="2" charset="-78"/>
              </a:rPr>
              <a:t> إنشاء مواد تعليمية متنوعة وتفاعلية وتتيح للطلاب التفاعل مع المحتوى وبعضهم البعض</a:t>
            </a:r>
            <a:r>
              <a:rPr lang="ar-SA"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hlinkClick r:id="rId4"/>
              </a:rPr>
              <a:t>https://www.instructure.com/canvas</a:t>
            </a:r>
            <a:r>
              <a:rPr lang="ar-SA"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rPr>
              <a:t>  </a:t>
            </a:r>
            <a:endParaRPr lang="ar-TN" sz="2300" b="1" dirty="0">
              <a:latin typeface="Sakkal Majalla" panose="02000000000000000000" pitchFamily="2" charset="-78"/>
              <a:cs typeface="Sakkal Majalla" panose="02000000000000000000" pitchFamily="2" charset="-78"/>
            </a:endParaRPr>
          </a:p>
          <a:p>
            <a:pPr indent="-4572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برنامج كاهوت</a:t>
            </a:r>
            <a:r>
              <a:rPr lang="en-US" sz="2300" b="1" dirty="0">
                <a:latin typeface="Sakkal Majalla" panose="02000000000000000000" pitchFamily="2" charset="-78"/>
                <a:cs typeface="Sakkal Majalla" panose="02000000000000000000" pitchFamily="2" charset="-78"/>
              </a:rPr>
              <a:t>Kahoot! </a:t>
            </a:r>
            <a:r>
              <a:rPr lang="ar-TN" sz="2300" b="1" dirty="0">
                <a:latin typeface="Sakkal Majalla" panose="02000000000000000000" pitchFamily="2" charset="-78"/>
                <a:cs typeface="Sakkal Majalla" panose="02000000000000000000" pitchFamily="2" charset="-78"/>
              </a:rPr>
              <a:t>يوفر أدوات تفاعلية لإنشاء الاختبارات والمسابقات</a:t>
            </a:r>
            <a:endParaRPr lang="en-US" sz="2300" b="1" dirty="0">
              <a:latin typeface="Sakkal Majalla" panose="02000000000000000000" pitchFamily="2" charset="-78"/>
              <a:cs typeface="Sakkal Majalla" panose="02000000000000000000" pitchFamily="2" charset="-78"/>
            </a:endParaRPr>
          </a:p>
          <a:p>
            <a:pPr algn="just">
              <a:lnSpc>
                <a:spcPct val="150000"/>
              </a:lnSpc>
            </a:pPr>
            <a:r>
              <a:rPr lang="ar-TN" sz="2300" b="1" dirty="0">
                <a:latin typeface="Sakkal Majalla" panose="02000000000000000000" pitchFamily="2" charset="-78"/>
                <a:cs typeface="Sakkal Majalla" panose="02000000000000000000" pitchFamily="2" charset="-78"/>
              </a:rPr>
              <a:t> والأنشطة التفاعلية التي تحفز المشاركة الفعالة وتعزز التعلم.</a:t>
            </a:r>
            <a:r>
              <a:rPr lang="en-US"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hlinkClick r:id="rId5"/>
              </a:rPr>
              <a:t>https://kahoot.com/</a:t>
            </a:r>
            <a:r>
              <a:rPr lang="en-US" sz="2300" b="1" dirty="0">
                <a:latin typeface="Sakkal Majalla" panose="02000000000000000000" pitchFamily="2" charset="-78"/>
                <a:cs typeface="Sakkal Majalla" panose="02000000000000000000" pitchFamily="2" charset="-78"/>
              </a:rPr>
              <a:t> </a:t>
            </a:r>
            <a:endParaRPr lang="ar-TN" sz="2300" b="1" dirty="0">
              <a:latin typeface="Sakkal Majalla" panose="02000000000000000000" pitchFamily="2" charset="-78"/>
              <a:cs typeface="Sakkal Majalla" panose="02000000000000000000" pitchFamily="2" charset="-78"/>
            </a:endParaRPr>
          </a:p>
          <a:p>
            <a:pPr indent="-4572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منصة </a:t>
            </a:r>
            <a:r>
              <a:rPr lang="ar-TN" sz="2300" b="1" dirty="0" err="1">
                <a:latin typeface="Sakkal Majalla" panose="02000000000000000000" pitchFamily="2" charset="-78"/>
                <a:cs typeface="Sakkal Majalla" panose="02000000000000000000" pitchFamily="2" charset="-78"/>
              </a:rPr>
              <a:t>إدمودو</a:t>
            </a:r>
            <a:r>
              <a:rPr lang="ar-TN"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rPr>
              <a:t>Edmodo </a:t>
            </a:r>
            <a:r>
              <a:rPr lang="ar-TN" sz="2300" b="1" dirty="0">
                <a:latin typeface="Sakkal Majalla" panose="02000000000000000000" pitchFamily="2" charset="-78"/>
                <a:cs typeface="Sakkal Majalla" panose="02000000000000000000" pitchFamily="2" charset="-78"/>
              </a:rPr>
              <a:t>توفر بيئة تعلم افتراضية تفاعلية تسمح للمعلمين</a:t>
            </a:r>
            <a:endParaRPr lang="en-US" sz="2300" b="1" dirty="0">
              <a:latin typeface="Sakkal Majalla" panose="02000000000000000000" pitchFamily="2" charset="-78"/>
              <a:cs typeface="Sakkal Majalla" panose="02000000000000000000" pitchFamily="2" charset="-78"/>
            </a:endParaRPr>
          </a:p>
          <a:p>
            <a:pPr algn="just">
              <a:lnSpc>
                <a:spcPct val="150000"/>
              </a:lnSpc>
            </a:pPr>
            <a:r>
              <a:rPr lang="ar-TN" sz="2300" b="1" dirty="0">
                <a:latin typeface="Sakkal Majalla" panose="02000000000000000000" pitchFamily="2" charset="-78"/>
                <a:cs typeface="Sakkal Majalla" panose="02000000000000000000" pitchFamily="2" charset="-78"/>
              </a:rPr>
              <a:t> بإنشاء محتوى تعليمي وتوزيع المهام والاختبارات وتفاعل الطلاب معها.</a:t>
            </a:r>
            <a:r>
              <a:rPr lang="en-US"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hlinkClick r:id="rId6"/>
              </a:rPr>
              <a:t>https://edmodo.org/</a:t>
            </a:r>
            <a:r>
              <a:rPr lang="ar-SA" sz="2300" b="1" dirty="0">
                <a:latin typeface="Sakkal Majalla" panose="02000000000000000000" pitchFamily="2" charset="-78"/>
                <a:cs typeface="Sakkal Majalla" panose="02000000000000000000" pitchFamily="2" charset="-78"/>
              </a:rPr>
              <a:t> </a:t>
            </a:r>
            <a:endParaRPr lang="ar-TN" sz="2300" b="1" dirty="0">
              <a:latin typeface="Sakkal Majalla" panose="02000000000000000000" pitchFamily="2" charset="-78"/>
              <a:cs typeface="Sakkal Majalla" panose="02000000000000000000" pitchFamily="2" charset="-78"/>
            </a:endParaRPr>
          </a:p>
          <a:p>
            <a:pPr indent="-4572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تطبيق </a:t>
            </a:r>
            <a:r>
              <a:rPr lang="ar-TN" sz="2300" b="1" dirty="0" err="1">
                <a:latin typeface="Sakkal Majalla" panose="02000000000000000000" pitchFamily="2" charset="-78"/>
                <a:cs typeface="Sakkal Majalla" panose="02000000000000000000" pitchFamily="2" charset="-78"/>
              </a:rPr>
              <a:t>دروبوكس</a:t>
            </a:r>
            <a:r>
              <a:rPr lang="ar-TN"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rPr>
              <a:t>Dropbox</a:t>
            </a:r>
            <a:r>
              <a:rPr lang="ar-TN" sz="2300" b="1" dirty="0">
                <a:latin typeface="Sakkal Majalla" panose="02000000000000000000" pitchFamily="2" charset="-78"/>
                <a:cs typeface="Sakkal Majalla" panose="02000000000000000000" pitchFamily="2" charset="-78"/>
              </a:rPr>
              <a:t>يوفر وسيلة لتبادل الملفات والمواد التعليمية بين المعلمين والطلاب بشكل مرن وتفاعلي .</a:t>
            </a:r>
            <a:r>
              <a:rPr lang="en-US" sz="2300" b="1" dirty="0">
                <a:latin typeface="Sakkal Majalla" panose="02000000000000000000" pitchFamily="2" charset="-78"/>
                <a:cs typeface="Sakkal Majalla" panose="02000000000000000000" pitchFamily="2" charset="-78"/>
              </a:rPr>
              <a:t> </a:t>
            </a:r>
            <a:r>
              <a:rPr lang="en-US" sz="2300" b="1" dirty="0">
                <a:latin typeface="Sakkal Majalla" panose="02000000000000000000" pitchFamily="2" charset="-78"/>
                <a:cs typeface="Sakkal Majalla" panose="02000000000000000000" pitchFamily="2" charset="-78"/>
                <a:hlinkClick r:id="rId7"/>
              </a:rPr>
              <a:t>https://www.dropbox.com</a:t>
            </a:r>
            <a:r>
              <a:rPr lang="en-US" sz="2300" b="1" dirty="0">
                <a:latin typeface="Sakkal Majalla" panose="02000000000000000000" pitchFamily="2" charset="-78"/>
                <a:cs typeface="Sakkal Majalla" panose="02000000000000000000" pitchFamily="2" charset="-78"/>
              </a:rPr>
              <a:t> </a:t>
            </a:r>
            <a:endParaRPr lang="ar-TN" sz="2300" b="1" dirty="0">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DC9B4010-1A1E-0B4C-CFAE-B60E80166BD6}"/>
              </a:ext>
            </a:extLst>
          </p:cNvPr>
          <p:cNvPicPr>
            <a:picLocks noChangeAspect="1"/>
          </p:cNvPicPr>
          <p:nvPr/>
        </p:nvPicPr>
        <p:blipFill>
          <a:blip r:embed="rId8"/>
          <a:stretch>
            <a:fillRect/>
          </a:stretch>
        </p:blipFill>
        <p:spPr>
          <a:xfrm>
            <a:off x="416688" y="3192306"/>
            <a:ext cx="3388633" cy="2486185"/>
          </a:xfrm>
          <a:prstGeom prst="rect">
            <a:avLst/>
          </a:prstGeom>
        </p:spPr>
      </p:pic>
    </p:spTree>
    <p:extLst>
      <p:ext uri="{BB962C8B-B14F-4D97-AF65-F5344CB8AC3E}">
        <p14:creationId xmlns:p14="http://schemas.microsoft.com/office/powerpoint/2010/main" val="191597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E90ABD-2B26-4853-9CE4-F7C7BECA0861}"/>
              </a:ext>
            </a:extLst>
          </p:cNvPr>
          <p:cNvSpPr>
            <a:spLocks noGrp="1"/>
          </p:cNvSpPr>
          <p:nvPr>
            <p:ph type="title"/>
          </p:nvPr>
        </p:nvSpPr>
        <p:spPr>
          <a:xfrm>
            <a:off x="1095491" y="797355"/>
            <a:ext cx="9573125" cy="663993"/>
          </a:xfrm>
        </p:spPr>
        <p:txBody>
          <a:bodyPr>
            <a:normAutofit fontScale="90000"/>
          </a:bodyPr>
          <a:lstStyle/>
          <a:p>
            <a:r>
              <a:rPr lang="ar-TN" dirty="0"/>
              <a:t>أدوات التفاعل في نظام إدارة التعلم الالكتروني </a:t>
            </a:r>
            <a:endParaRPr lang="en-CA" dirty="0"/>
          </a:p>
        </p:txBody>
      </p:sp>
      <p:sp>
        <p:nvSpPr>
          <p:cNvPr id="3" name="Espace réservé du contenu 2">
            <a:extLst>
              <a:ext uri="{FF2B5EF4-FFF2-40B4-BE49-F238E27FC236}">
                <a16:creationId xmlns:a16="http://schemas.microsoft.com/office/drawing/2014/main" id="{12912975-3656-4407-B9E1-8B080EA89E48}"/>
              </a:ext>
            </a:extLst>
          </p:cNvPr>
          <p:cNvSpPr>
            <a:spLocks noGrp="1"/>
          </p:cNvSpPr>
          <p:nvPr>
            <p:ph idx="1"/>
          </p:nvPr>
        </p:nvSpPr>
        <p:spPr>
          <a:xfrm>
            <a:off x="1437231" y="1804068"/>
            <a:ext cx="10326428" cy="568429"/>
          </a:xfrm>
        </p:spPr>
        <p:txBody>
          <a:bodyPr>
            <a:normAutofit/>
          </a:bodyPr>
          <a:lstStyle/>
          <a:p>
            <a:pPr marL="342900" indent="-342900" algn="just">
              <a:buFont typeface="Wingdings" panose="05000000000000000000" pitchFamily="2" charset="2"/>
              <a:buChar char="q"/>
            </a:pPr>
            <a:r>
              <a:rPr lang="ar-TN" altLang="ko-KR" sz="2500" b="1" dirty="0">
                <a:solidFill>
                  <a:schemeClr val="accent4">
                    <a:lumMod val="50000"/>
                  </a:schemeClr>
                </a:solidFill>
                <a:latin typeface="Sakkal Majalla" panose="02000000000000000000" pitchFamily="2" charset="-78"/>
                <a:cs typeface="Sakkal Majalla" panose="02000000000000000000" pitchFamily="2" charset="-78"/>
              </a:rPr>
              <a:t>أهم</a:t>
            </a:r>
            <a:r>
              <a:rPr lang="ar-SA" altLang="ko-KR" sz="2500" b="1" dirty="0">
                <a:solidFill>
                  <a:schemeClr val="accent4">
                    <a:lumMod val="50000"/>
                  </a:schemeClr>
                </a:solidFill>
                <a:latin typeface="Sakkal Majalla" panose="02000000000000000000" pitchFamily="2" charset="-78"/>
                <a:cs typeface="Sakkal Majalla" panose="02000000000000000000" pitchFamily="2" charset="-78"/>
              </a:rPr>
              <a:t> ما تحققه أدوات التفاعل بالنظام</a:t>
            </a:r>
            <a:r>
              <a:rPr lang="ar-TN" altLang="ko-KR" sz="2500" b="1" dirty="0">
                <a:solidFill>
                  <a:schemeClr val="accent4">
                    <a:lumMod val="50000"/>
                  </a:schemeClr>
                </a:solidFill>
                <a:latin typeface="Sakkal Majalla" panose="02000000000000000000" pitchFamily="2" charset="-78"/>
                <a:cs typeface="Sakkal Majalla" panose="02000000000000000000" pitchFamily="2" charset="-78"/>
              </a:rPr>
              <a:t> هو:</a:t>
            </a:r>
            <a:endParaRPr lang="ar-SA" altLang="ko-KR" sz="2500" b="1" dirty="0">
              <a:solidFill>
                <a:schemeClr val="accent4">
                  <a:lumMod val="50000"/>
                </a:schemeClr>
              </a:solidFill>
              <a:latin typeface="Sakkal Majalla" panose="02000000000000000000" pitchFamily="2" charset="-78"/>
              <a:cs typeface="Sakkal Majalla" panose="02000000000000000000" pitchFamily="2" charset="-78"/>
            </a:endParaRPr>
          </a:p>
          <a:p>
            <a:endParaRPr lang="en-CA" sz="2500" b="1" dirty="0">
              <a:solidFill>
                <a:schemeClr val="accent4">
                  <a:lumMod val="50000"/>
                </a:schemeClr>
              </a:solidFill>
            </a:endParaRPr>
          </a:p>
        </p:txBody>
      </p:sp>
      <p:sp>
        <p:nvSpPr>
          <p:cNvPr id="6" name="내용 개체 틀 36">
            <a:extLst>
              <a:ext uri="{FF2B5EF4-FFF2-40B4-BE49-F238E27FC236}">
                <a16:creationId xmlns:a16="http://schemas.microsoft.com/office/drawing/2014/main" id="{CC8701C2-5550-40A5-9BA6-0F99BD5ACC14}"/>
              </a:ext>
            </a:extLst>
          </p:cNvPr>
          <p:cNvSpPr txBox="1">
            <a:spLocks/>
          </p:cNvSpPr>
          <p:nvPr/>
        </p:nvSpPr>
        <p:spPr>
          <a:xfrm>
            <a:off x="1318031" y="2575425"/>
            <a:ext cx="8281801" cy="3306391"/>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400" kern="1200">
                <a:solidFill>
                  <a:schemeClr val="tx1"/>
                </a:solidFill>
                <a:latin typeface="TS Safaa" panose="00000500000000000000" pitchFamily="50" charset="-78"/>
                <a:ea typeface="+mn-ea"/>
                <a:cs typeface="TS Safaa" panose="00000500000000000000" pitchFamily="50"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TS Safaa" panose="00000500000000000000" pitchFamily="50" charset="-78"/>
                <a:ea typeface="+mn-ea"/>
                <a:cs typeface="TS Safaa" panose="00000500000000000000" pitchFamily="50" charset="-78"/>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TS Safaa" panose="00000500000000000000" pitchFamily="50" charset="-78"/>
                <a:ea typeface="+mn-ea"/>
                <a:cs typeface="TS Safaa" panose="00000500000000000000" pitchFamily="50" charset="-78"/>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TS Safaa" panose="00000500000000000000" pitchFamily="50" charset="-78"/>
                <a:ea typeface="+mn-ea"/>
                <a:cs typeface="TS Safaa" panose="00000500000000000000" pitchFamily="50" charset="-78"/>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TS Safaa" panose="00000500000000000000" pitchFamily="50" charset="-78"/>
                <a:ea typeface="+mn-ea"/>
                <a:cs typeface="TS Safaa" panose="00000500000000000000" pitchFamily="50" charset="-78"/>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buFont typeface="Wingdings" panose="05000000000000000000" pitchFamily="2" charset="2"/>
              <a:buChar char="§"/>
            </a:pPr>
            <a:r>
              <a:rPr lang="ar-SA" altLang="en-US" sz="2500" b="1" dirty="0">
                <a:solidFill>
                  <a:schemeClr val="accent4">
                    <a:lumMod val="50000"/>
                  </a:schemeClr>
                </a:solidFill>
                <a:latin typeface="Sakkal Majalla" panose="02000000000000000000" pitchFamily="2" charset="-78"/>
                <a:cs typeface="Sakkal Majalla" panose="02000000000000000000" pitchFamily="2" charset="-78"/>
              </a:rPr>
              <a:t>توفر </a:t>
            </a:r>
            <a:r>
              <a:rPr lang="ar-TN" altLang="en-US" sz="2500" b="1" dirty="0">
                <a:solidFill>
                  <a:schemeClr val="accent4">
                    <a:lumMod val="50000"/>
                  </a:schemeClr>
                </a:solidFill>
                <a:latin typeface="Sakkal Majalla" panose="02000000000000000000" pitchFamily="2" charset="-78"/>
                <a:cs typeface="Sakkal Majalla" panose="02000000000000000000" pitchFamily="2" charset="-78"/>
              </a:rPr>
              <a:t>المزيد من التواصل </a:t>
            </a:r>
            <a:r>
              <a:rPr lang="ar-SA" altLang="en-US" sz="2500" b="1" dirty="0">
                <a:solidFill>
                  <a:schemeClr val="accent4">
                    <a:lumMod val="50000"/>
                  </a:schemeClr>
                </a:solidFill>
                <a:latin typeface="Sakkal Majalla" panose="02000000000000000000" pitchFamily="2" charset="-78"/>
                <a:cs typeface="Sakkal Majalla" panose="02000000000000000000" pitchFamily="2" charset="-78"/>
              </a:rPr>
              <a:t>بين المتعلمين </a:t>
            </a:r>
            <a:endParaRPr lang="en-US" altLang="en-US" sz="2500" b="1" dirty="0">
              <a:solidFill>
                <a:schemeClr val="accent4">
                  <a:lumMod val="50000"/>
                </a:schemeClr>
              </a:solidFill>
              <a:latin typeface="Sakkal Majalla" panose="02000000000000000000" pitchFamily="2" charset="-78"/>
              <a:cs typeface="Sakkal Majalla" panose="02000000000000000000" pitchFamily="2" charset="-78"/>
            </a:endParaRPr>
          </a:p>
          <a:p>
            <a:pPr lvl="1" algn="just">
              <a:lnSpc>
                <a:spcPct val="150000"/>
              </a:lnSpc>
              <a:buFont typeface="Wingdings" panose="05000000000000000000" pitchFamily="2" charset="2"/>
              <a:buChar char="§"/>
            </a:pPr>
            <a:r>
              <a:rPr lang="ar-TN" altLang="en-US" sz="2500" b="1" dirty="0">
                <a:solidFill>
                  <a:schemeClr val="accent4">
                    <a:lumMod val="50000"/>
                  </a:schemeClr>
                </a:solidFill>
                <a:latin typeface="Sakkal Majalla" panose="02000000000000000000" pitchFamily="2" charset="-78"/>
                <a:cs typeface="Sakkal Majalla" panose="02000000000000000000" pitchFamily="2" charset="-78"/>
              </a:rPr>
              <a:t>ضمان تكافؤ الفرص التعليمية</a:t>
            </a:r>
            <a:endParaRPr lang="en-US" altLang="en-US" sz="2500" b="1" dirty="0">
              <a:solidFill>
                <a:schemeClr val="accent4">
                  <a:lumMod val="50000"/>
                </a:schemeClr>
              </a:solidFill>
              <a:latin typeface="Sakkal Majalla" panose="02000000000000000000" pitchFamily="2" charset="-78"/>
              <a:cs typeface="Sakkal Majalla" panose="02000000000000000000" pitchFamily="2" charset="-78"/>
            </a:endParaRPr>
          </a:p>
          <a:p>
            <a:pPr lvl="1" algn="just">
              <a:lnSpc>
                <a:spcPct val="150000"/>
              </a:lnSpc>
              <a:buFont typeface="Wingdings" panose="05000000000000000000" pitchFamily="2" charset="2"/>
              <a:buChar char="§"/>
            </a:pPr>
            <a:r>
              <a:rPr lang="ar-TN" altLang="en-US" sz="2500" b="1" dirty="0">
                <a:solidFill>
                  <a:schemeClr val="accent4">
                    <a:lumMod val="50000"/>
                  </a:schemeClr>
                </a:solidFill>
                <a:latin typeface="Sakkal Majalla" panose="02000000000000000000" pitchFamily="2" charset="-78"/>
                <a:cs typeface="Sakkal Majalla" panose="02000000000000000000" pitchFamily="2" charset="-78"/>
              </a:rPr>
              <a:t>الاسهام</a:t>
            </a:r>
            <a:r>
              <a:rPr lang="ar-SA" altLang="en-US" sz="2500" b="1" dirty="0">
                <a:solidFill>
                  <a:schemeClr val="accent4">
                    <a:lumMod val="50000"/>
                  </a:schemeClr>
                </a:solidFill>
                <a:latin typeface="Sakkal Majalla" panose="02000000000000000000" pitchFamily="2" charset="-78"/>
                <a:cs typeface="Sakkal Majalla" panose="02000000000000000000" pitchFamily="2" charset="-78"/>
              </a:rPr>
              <a:t> في التعرف على وجهات النظر المختلفة </a:t>
            </a:r>
            <a:endParaRPr lang="en-US" altLang="en-US" sz="2500" b="1" dirty="0">
              <a:solidFill>
                <a:schemeClr val="accent4">
                  <a:lumMod val="50000"/>
                </a:schemeClr>
              </a:solidFill>
              <a:latin typeface="Sakkal Majalla" panose="02000000000000000000" pitchFamily="2" charset="-78"/>
              <a:cs typeface="Sakkal Majalla" panose="02000000000000000000" pitchFamily="2" charset="-78"/>
            </a:endParaRPr>
          </a:p>
          <a:p>
            <a:pPr lvl="1" algn="just">
              <a:lnSpc>
                <a:spcPct val="150000"/>
              </a:lnSpc>
              <a:buFont typeface="Wingdings" panose="05000000000000000000" pitchFamily="2" charset="2"/>
              <a:buChar char="§"/>
            </a:pPr>
            <a:r>
              <a:rPr lang="ar-TN" altLang="en-US" sz="2500" b="1" dirty="0">
                <a:solidFill>
                  <a:schemeClr val="accent4">
                    <a:lumMod val="50000"/>
                  </a:schemeClr>
                </a:solidFill>
                <a:latin typeface="Sakkal Majalla" panose="02000000000000000000" pitchFamily="2" charset="-78"/>
                <a:cs typeface="Sakkal Majalla" panose="02000000000000000000" pitchFamily="2" charset="-78"/>
              </a:rPr>
              <a:t>السماح</a:t>
            </a:r>
            <a:r>
              <a:rPr lang="ar-SA" altLang="en-US" sz="2500" b="1" dirty="0">
                <a:solidFill>
                  <a:schemeClr val="accent4">
                    <a:lumMod val="50000"/>
                  </a:schemeClr>
                </a:solidFill>
                <a:latin typeface="Sakkal Majalla" panose="02000000000000000000" pitchFamily="2" charset="-78"/>
                <a:cs typeface="Sakkal Majalla" panose="02000000000000000000" pitchFamily="2" charset="-78"/>
              </a:rPr>
              <a:t> للمعلم بتقييم المتعلمين بطريقة صحيحة </a:t>
            </a:r>
            <a:endParaRPr lang="en-US" altLang="en-US" sz="2500" b="1" dirty="0">
              <a:solidFill>
                <a:schemeClr val="accent4">
                  <a:lumMod val="50000"/>
                </a:schemeClr>
              </a:solidFill>
              <a:latin typeface="Sakkal Majalla" panose="02000000000000000000" pitchFamily="2" charset="-78"/>
              <a:cs typeface="Sakkal Majalla" panose="02000000000000000000" pitchFamily="2" charset="-78"/>
            </a:endParaRPr>
          </a:p>
          <a:p>
            <a:pPr lvl="1" algn="just">
              <a:lnSpc>
                <a:spcPct val="150000"/>
              </a:lnSpc>
              <a:buFont typeface="Wingdings" panose="05000000000000000000" pitchFamily="2" charset="2"/>
              <a:buChar char="§"/>
            </a:pPr>
            <a:r>
              <a:rPr lang="ar-TN" altLang="en-US" sz="2500" b="1" dirty="0">
                <a:solidFill>
                  <a:schemeClr val="accent4">
                    <a:lumMod val="50000"/>
                  </a:schemeClr>
                </a:solidFill>
                <a:latin typeface="Sakkal Majalla" panose="02000000000000000000" pitchFamily="2" charset="-78"/>
                <a:cs typeface="Sakkal Majalla" panose="02000000000000000000" pitchFamily="2" charset="-78"/>
              </a:rPr>
              <a:t>توفير</a:t>
            </a:r>
            <a:r>
              <a:rPr lang="ar-SA" altLang="en-US" sz="2500" b="1" dirty="0">
                <a:solidFill>
                  <a:schemeClr val="accent4">
                    <a:lumMod val="50000"/>
                  </a:schemeClr>
                </a:solidFill>
                <a:latin typeface="Sakkal Majalla" panose="02000000000000000000" pitchFamily="2" charset="-78"/>
                <a:cs typeface="Sakkal Majalla" panose="02000000000000000000" pitchFamily="2" charset="-78"/>
              </a:rPr>
              <a:t> تغذية راجعة</a:t>
            </a:r>
            <a:r>
              <a:rPr lang="ar-TN" altLang="en-US" sz="2500" b="1" dirty="0">
                <a:solidFill>
                  <a:schemeClr val="accent4">
                    <a:lumMod val="50000"/>
                  </a:schemeClr>
                </a:solidFill>
                <a:latin typeface="Sakkal Majalla" panose="02000000000000000000" pitchFamily="2" charset="-78"/>
                <a:cs typeface="Sakkal Majalla" panose="02000000000000000000" pitchFamily="2" charset="-78"/>
              </a:rPr>
              <a:t> للمتعلمين</a:t>
            </a:r>
            <a:r>
              <a:rPr lang="ar-SA" altLang="en-US" sz="2500" b="1" dirty="0">
                <a:solidFill>
                  <a:schemeClr val="accent4">
                    <a:lumMod val="50000"/>
                  </a:schemeClr>
                </a:solidFill>
                <a:latin typeface="Sakkal Majalla" panose="02000000000000000000" pitchFamily="2" charset="-78"/>
                <a:cs typeface="Sakkal Majalla" panose="02000000000000000000" pitchFamily="2" charset="-78"/>
              </a:rPr>
              <a:t> بشكل متواصل </a:t>
            </a:r>
            <a:endParaRPr lang="en-US" altLang="en-US" sz="2500" b="1" dirty="0">
              <a:solidFill>
                <a:schemeClr val="accent4">
                  <a:lumMod val="50000"/>
                </a:schemeClr>
              </a:solidFill>
              <a:latin typeface="Sakkal Majalla" panose="02000000000000000000" pitchFamily="2" charset="-78"/>
              <a:cs typeface="Sakkal Majalla" panose="02000000000000000000" pitchFamily="2" charset="-78"/>
            </a:endParaRPr>
          </a:p>
          <a:p>
            <a:pPr algn="just">
              <a:lnSpc>
                <a:spcPct val="150000"/>
              </a:lnSpc>
            </a:pPr>
            <a:endParaRPr lang="ko-KR" altLang="en-US" sz="2500" b="1" dirty="0">
              <a:solidFill>
                <a:schemeClr val="accent4">
                  <a:lumMod val="50000"/>
                </a:schemeClr>
              </a:solidFill>
              <a:latin typeface="Sakkal Majalla" panose="02000000000000000000" pitchFamily="2" charset="-78"/>
              <a:cs typeface="Sakkal Majalla" panose="02000000000000000000" pitchFamily="2" charset="-78"/>
            </a:endParaRPr>
          </a:p>
        </p:txBody>
      </p:sp>
      <p:sp>
        <p:nvSpPr>
          <p:cNvPr id="4" name="Slide Number Placeholder 9">
            <a:extLst>
              <a:ext uri="{FF2B5EF4-FFF2-40B4-BE49-F238E27FC236}">
                <a16:creationId xmlns:a16="http://schemas.microsoft.com/office/drawing/2014/main" id="{3234EB28-66BC-695C-3579-9C198A114E6D}"/>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12</a:t>
            </a:fld>
            <a:endParaRPr lang="en-US" dirty="0">
              <a:solidFill>
                <a:srgbClr val="006770"/>
              </a:solidFill>
            </a:endParaRPr>
          </a:p>
        </p:txBody>
      </p:sp>
      <p:cxnSp>
        <p:nvCxnSpPr>
          <p:cNvPr id="5" name="Straight Connector 4">
            <a:extLst>
              <a:ext uri="{FF2B5EF4-FFF2-40B4-BE49-F238E27FC236}">
                <a16:creationId xmlns:a16="http://schemas.microsoft.com/office/drawing/2014/main" id="{C7C938A5-79A6-B760-BBB7-9E2D29D5EC0D}"/>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0EAA963F-D4BA-1FDB-D98C-D3F10C5A24FB}"/>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13314" name="Picture 2" descr="Online education Isometric flat design The concept of learning and reading books in the library">
            <a:extLst>
              <a:ext uri="{FF2B5EF4-FFF2-40B4-BE49-F238E27FC236}">
                <a16:creationId xmlns:a16="http://schemas.microsoft.com/office/drawing/2014/main" id="{74F14455-76B6-676A-AC8B-92CF58ABE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395" y="2806303"/>
            <a:ext cx="3397885" cy="267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23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C3B9F7-091F-4777-90BE-2894B09B21B5}"/>
              </a:ext>
            </a:extLst>
          </p:cNvPr>
          <p:cNvSpPr>
            <a:spLocks noGrp="1"/>
          </p:cNvSpPr>
          <p:nvPr>
            <p:ph type="title"/>
          </p:nvPr>
        </p:nvSpPr>
        <p:spPr>
          <a:xfrm>
            <a:off x="759668" y="895377"/>
            <a:ext cx="9573125" cy="663993"/>
          </a:xfrm>
        </p:spPr>
        <p:txBody>
          <a:bodyPr/>
          <a:lstStyle/>
          <a:p>
            <a:r>
              <a:rPr lang="ar-TN" dirty="0"/>
              <a:t>أدوات التفاعل:</a:t>
            </a:r>
            <a:r>
              <a:rPr lang="ar-TN" sz="2400" dirty="0"/>
              <a:t> التعريف والمستوى</a:t>
            </a:r>
            <a:r>
              <a:rPr lang="ar-TN" dirty="0"/>
              <a:t> </a:t>
            </a:r>
            <a:endParaRPr lang="en-CA" dirty="0"/>
          </a:p>
        </p:txBody>
      </p:sp>
      <p:sp>
        <p:nvSpPr>
          <p:cNvPr id="6" name="TextBox 3">
            <a:extLst>
              <a:ext uri="{FF2B5EF4-FFF2-40B4-BE49-F238E27FC236}">
                <a16:creationId xmlns:a16="http://schemas.microsoft.com/office/drawing/2014/main" id="{FCFCF141-2BF2-497E-9593-03AF3A328374}"/>
              </a:ext>
            </a:extLst>
          </p:cNvPr>
          <p:cNvSpPr txBox="1"/>
          <p:nvPr/>
        </p:nvSpPr>
        <p:spPr>
          <a:xfrm>
            <a:off x="1873644" y="1559370"/>
            <a:ext cx="8541953" cy="1292662"/>
          </a:xfrm>
          <a:prstGeom prst="rect">
            <a:avLst/>
          </a:prstGeom>
          <a:noFill/>
          <a:ln>
            <a:solidFill>
              <a:schemeClr val="accent2">
                <a:lumMod val="50000"/>
              </a:schemeClr>
            </a:solidFill>
          </a:ln>
        </p:spPr>
        <p:txBody>
          <a:bodyPr wrap="square" rtlCol="0">
            <a:spAutoFit/>
          </a:bodyPr>
          <a:lstStyle/>
          <a:p>
            <a:pPr algn="r" rtl="1"/>
            <a:r>
              <a:rPr lang="ar-SA" altLang="en-US" sz="3000" b="1" dirty="0">
                <a:solidFill>
                  <a:schemeClr val="accent6">
                    <a:lumMod val="75000"/>
                  </a:schemeClr>
                </a:solidFill>
                <a:latin typeface="Sakkal Majalla" panose="02000000000000000000" pitchFamily="2" charset="-78"/>
                <a:ea typeface="맑은 고딕" pitchFamily="50" charset="-127"/>
                <a:cs typeface="Sakkal Majalla" panose="02000000000000000000" pitchFamily="2" charset="-78"/>
              </a:rPr>
              <a:t>لوحات النقاش:</a:t>
            </a:r>
            <a:endParaRPr lang="en-US" altLang="en-US" sz="3000" b="1" dirty="0">
              <a:solidFill>
                <a:schemeClr val="accent6">
                  <a:lumMod val="75000"/>
                </a:schemeClr>
              </a:solidFill>
              <a:latin typeface="Sakkal Majalla" panose="02000000000000000000" pitchFamily="2" charset="-78"/>
              <a:ea typeface="맑은 고딕" pitchFamily="50" charset="-127"/>
              <a:cs typeface="Sakkal Majalla" panose="02000000000000000000" pitchFamily="2" charset="-78"/>
            </a:endParaRPr>
          </a:p>
          <a:p>
            <a:pPr algn="just" rtl="1"/>
            <a:r>
              <a:rPr lang="ar-SA" altLang="en-US" sz="2400" b="1" dirty="0">
                <a:latin typeface="Sakkal Majalla" panose="02000000000000000000" pitchFamily="2" charset="-78"/>
                <a:ea typeface="맑은 고딕" pitchFamily="50" charset="-127"/>
                <a:cs typeface="Sakkal Majalla" panose="02000000000000000000" pitchFamily="2" charset="-78"/>
              </a:rPr>
              <a:t>تسمح للمتعلمين بعرض آرائهم ومشاركتها مع بقية الطلبة </a:t>
            </a:r>
            <a:r>
              <a:rPr lang="ar-TN" altLang="en-US" sz="2400" b="1" dirty="0">
                <a:latin typeface="Sakkal Majalla" panose="02000000000000000000" pitchFamily="2" charset="-78"/>
                <a:ea typeface="맑은 고딕" pitchFamily="50" charset="-127"/>
                <a:cs typeface="Sakkal Majalla" panose="02000000000000000000" pitchFamily="2" charset="-78"/>
              </a:rPr>
              <a:t>و</a:t>
            </a:r>
            <a:r>
              <a:rPr lang="ar-SA" altLang="en-US" sz="2400" b="1" dirty="0">
                <a:latin typeface="Sakkal Majalla" panose="02000000000000000000" pitchFamily="2" charset="-78"/>
                <a:ea typeface="맑은 고딕" pitchFamily="50" charset="-127"/>
                <a:cs typeface="Sakkal Majalla" panose="02000000000000000000" pitchFamily="2" charset="-78"/>
              </a:rPr>
              <a:t>الاستفادة منها في مشاريعهم.</a:t>
            </a:r>
            <a:endParaRPr lang="ar-TN" altLang="en-US" sz="2400" b="1" dirty="0">
              <a:latin typeface="Sakkal Majalla" panose="02000000000000000000" pitchFamily="2" charset="-78"/>
              <a:ea typeface="맑은 고딕" pitchFamily="50" charset="-127"/>
              <a:cs typeface="Sakkal Majalla" panose="02000000000000000000" pitchFamily="2" charset="-78"/>
            </a:endParaRPr>
          </a:p>
          <a:p>
            <a:pPr algn="just" rtl="1"/>
            <a:r>
              <a:rPr lang="ar-TN" altLang="en-US" sz="2400" b="1" dirty="0">
                <a:latin typeface="Sakkal Majalla" panose="02000000000000000000" pitchFamily="2" charset="-78"/>
                <a:ea typeface="맑은 고딕" pitchFamily="50" charset="-127"/>
                <a:cs typeface="Sakkal Majalla" panose="02000000000000000000" pitchFamily="2" charset="-78"/>
              </a:rPr>
              <a:t>	</a:t>
            </a:r>
            <a:r>
              <a:rPr lang="ar-SA" altLang="en-US" sz="2400" b="1" dirty="0">
                <a:latin typeface="Sakkal Majalla" panose="02000000000000000000" pitchFamily="2" charset="-78"/>
                <a:ea typeface="맑은 고딕" pitchFamily="50" charset="-127"/>
                <a:cs typeface="Sakkal Majalla" panose="02000000000000000000" pitchFamily="2" charset="-78"/>
              </a:rPr>
              <a:t>توفر</a:t>
            </a:r>
            <a:r>
              <a:rPr lang="ar-TN" altLang="en-US" sz="2400" b="1" dirty="0">
                <a:latin typeface="Sakkal Majalla" panose="02000000000000000000" pitchFamily="2" charset="-78"/>
                <a:ea typeface="맑은 고딕" pitchFamily="50" charset="-127"/>
                <a:cs typeface="Sakkal Majalla" panose="02000000000000000000" pitchFamily="2" charset="-78"/>
              </a:rPr>
              <a:t> لوحات النقاش</a:t>
            </a:r>
            <a:r>
              <a:rPr lang="ar-SA" altLang="en-US" sz="2400" b="1" dirty="0">
                <a:latin typeface="Sakkal Majalla" panose="02000000000000000000" pitchFamily="2" charset="-78"/>
                <a:ea typeface="맑은 고딕" pitchFamily="50" charset="-127"/>
                <a:cs typeface="Sakkal Majalla" panose="02000000000000000000" pitchFamily="2" charset="-78"/>
              </a:rPr>
              <a:t> </a:t>
            </a:r>
            <a:r>
              <a:rPr lang="ar-SA" altLang="en-US" sz="2400" b="1" dirty="0">
                <a:solidFill>
                  <a:schemeClr val="accent6">
                    <a:lumMod val="75000"/>
                  </a:schemeClr>
                </a:solidFill>
                <a:latin typeface="Sakkal Majalla" panose="02000000000000000000" pitchFamily="2" charset="-78"/>
                <a:ea typeface="맑은 고딕" pitchFamily="50" charset="-127"/>
                <a:cs typeface="Sakkal Majalla" panose="02000000000000000000" pitchFamily="2" charset="-78"/>
              </a:rPr>
              <a:t>مستوى متوسط من التفاعل </a:t>
            </a:r>
            <a:r>
              <a:rPr lang="ar-SA" altLang="en-US" sz="2400" b="1" dirty="0">
                <a:latin typeface="Sakkal Majalla" panose="02000000000000000000" pitchFamily="2" charset="-78"/>
                <a:ea typeface="맑은 고딕" pitchFamily="50" charset="-127"/>
                <a:cs typeface="Sakkal Majalla" panose="02000000000000000000" pitchFamily="2" charset="-78"/>
              </a:rPr>
              <a:t>بالمقارنة مع الأدوات الاخرى</a:t>
            </a:r>
            <a:endParaRPr lang="en-US" altLang="en-US" sz="2400" b="1" dirty="0">
              <a:latin typeface="Sakkal Majalla" panose="02000000000000000000" pitchFamily="2" charset="-78"/>
              <a:ea typeface="맑은 고딕" pitchFamily="50" charset="-127"/>
              <a:cs typeface="Sakkal Majalla" panose="02000000000000000000" pitchFamily="2" charset="-78"/>
            </a:endParaRPr>
          </a:p>
        </p:txBody>
      </p:sp>
      <p:sp>
        <p:nvSpPr>
          <p:cNvPr id="7" name="TextBox 8">
            <a:extLst>
              <a:ext uri="{FF2B5EF4-FFF2-40B4-BE49-F238E27FC236}">
                <a16:creationId xmlns:a16="http://schemas.microsoft.com/office/drawing/2014/main" id="{A7FBFC8F-CBD8-4F07-BD9A-C5C9A093976B}"/>
              </a:ext>
            </a:extLst>
          </p:cNvPr>
          <p:cNvSpPr txBox="1"/>
          <p:nvPr/>
        </p:nvSpPr>
        <p:spPr>
          <a:xfrm>
            <a:off x="1703512" y="3064716"/>
            <a:ext cx="8784976" cy="3416320"/>
          </a:xfrm>
          <a:prstGeom prst="rect">
            <a:avLst/>
          </a:prstGeom>
          <a:noFill/>
          <a:ln>
            <a:solidFill>
              <a:schemeClr val="accent2">
                <a:lumMod val="50000"/>
              </a:schemeClr>
            </a:solidFill>
          </a:ln>
        </p:spPr>
        <p:txBody>
          <a:bodyPr wrap="square" rtlCol="0">
            <a:spAutoFit/>
          </a:bodyPr>
          <a:lstStyle/>
          <a:p>
            <a:pPr algn="just" rtl="1"/>
            <a:r>
              <a:rPr lang="ar-SA" sz="3000" b="1" dirty="0">
                <a:solidFill>
                  <a:schemeClr val="accent6">
                    <a:lumMod val="75000"/>
                  </a:schemeClr>
                </a:solidFill>
                <a:latin typeface="Sakkal Majalla" panose="02000000000000000000" pitchFamily="2" charset="-78"/>
                <a:cs typeface="Sakkal Majalla" panose="02000000000000000000" pitchFamily="2" charset="-78"/>
              </a:rPr>
              <a:t>مواقع </a:t>
            </a:r>
            <a:r>
              <a:rPr lang="en-GB" sz="3000" b="1" dirty="0">
                <a:solidFill>
                  <a:schemeClr val="accent6">
                    <a:lumMod val="75000"/>
                  </a:schemeClr>
                </a:solidFill>
                <a:latin typeface="Sakkal Majalla" panose="02000000000000000000" pitchFamily="2" charset="-78"/>
                <a:cs typeface="Sakkal Majalla" panose="02000000000000000000" pitchFamily="2" charset="-78"/>
              </a:rPr>
              <a:t>Wiki</a:t>
            </a:r>
            <a:r>
              <a:rPr lang="ar-SA" sz="3000" b="1" dirty="0">
                <a:solidFill>
                  <a:schemeClr val="accent6">
                    <a:lumMod val="75000"/>
                  </a:schemeClr>
                </a:solidFill>
                <a:latin typeface="Sakkal Majalla" panose="02000000000000000000" pitchFamily="2" charset="-78"/>
                <a:cs typeface="Sakkal Majalla" panose="02000000000000000000" pitchFamily="2" charset="-78"/>
              </a:rPr>
              <a:t> :</a:t>
            </a:r>
            <a:endParaRPr lang="en-GB" sz="3000" b="1" dirty="0">
              <a:solidFill>
                <a:schemeClr val="accent6">
                  <a:lumMod val="75000"/>
                </a:schemeClr>
              </a:solidFill>
              <a:latin typeface="Sakkal Majalla" panose="02000000000000000000" pitchFamily="2" charset="-78"/>
              <a:cs typeface="Sakkal Majalla" panose="02000000000000000000" pitchFamily="2" charset="-78"/>
            </a:endParaRPr>
          </a:p>
          <a:p>
            <a:pPr algn="just" rtl="1"/>
            <a:r>
              <a:rPr lang="ar-SA" sz="2400" b="1" dirty="0">
                <a:latin typeface="Sakkal Majalla" panose="02000000000000000000" pitchFamily="2" charset="-78"/>
                <a:cs typeface="Sakkal Majalla" panose="02000000000000000000" pitchFamily="2" charset="-78"/>
              </a:rPr>
              <a:t>يمكن </a:t>
            </a:r>
            <a:r>
              <a:rPr lang="ar-TN" sz="2400" b="1" dirty="0">
                <a:latin typeface="Sakkal Majalla" panose="02000000000000000000" pitchFamily="2" charset="-78"/>
                <a:cs typeface="Sakkal Majalla" panose="02000000000000000000" pitchFamily="2" charset="-78"/>
              </a:rPr>
              <a:t>ا</a:t>
            </a:r>
            <a:r>
              <a:rPr lang="ar-SA" sz="2400" b="1" dirty="0">
                <a:latin typeface="Sakkal Majalla" panose="02000000000000000000" pitchFamily="2" charset="-78"/>
                <a:cs typeface="Sakkal Majalla" panose="02000000000000000000" pitchFamily="2" charset="-78"/>
              </a:rPr>
              <a:t>لمتعلمين</a:t>
            </a:r>
            <a:r>
              <a:rPr lang="ar-TN" sz="2400" b="1" dirty="0">
                <a:latin typeface="Sakkal Majalla" panose="02000000000000000000" pitchFamily="2" charset="-78"/>
                <a:cs typeface="Sakkal Majalla" panose="02000000000000000000" pitchFamily="2" charset="-78"/>
              </a:rPr>
              <a:t> من</a:t>
            </a:r>
            <a:r>
              <a:rPr lang="ar-SA" sz="2400" b="1" dirty="0">
                <a:latin typeface="Sakkal Majalla" panose="02000000000000000000" pitchFamily="2" charset="-78"/>
                <a:cs typeface="Sakkal Majalla" panose="02000000000000000000" pitchFamily="2" charset="-78"/>
              </a:rPr>
              <a:t> إنشاء محتوى المقرر الدراسي معاً. </a:t>
            </a:r>
          </a:p>
          <a:p>
            <a:pPr algn="just" rtl="1"/>
            <a:r>
              <a:rPr lang="ar-TN" sz="2400" b="1" dirty="0">
                <a:latin typeface="Sakkal Majalla" panose="02000000000000000000" pitchFamily="2" charset="-78"/>
                <a:cs typeface="Sakkal Majalla" panose="02000000000000000000" pitchFamily="2" charset="-78"/>
              </a:rPr>
              <a:t>يقوم المعلم </a:t>
            </a:r>
            <a:r>
              <a:rPr lang="ar-SA" sz="2400" b="1" dirty="0">
                <a:latin typeface="Sakkal Majalla" panose="02000000000000000000" pitchFamily="2" charset="-78"/>
                <a:cs typeface="Sakkal Majalla" panose="02000000000000000000" pitchFamily="2" charset="-78"/>
              </a:rPr>
              <a:t>بتقسيم المتعلمين إلى أزواج أو مجموعات</a:t>
            </a:r>
            <a:r>
              <a:rPr lang="ar-TN" sz="2400" b="1" dirty="0">
                <a:latin typeface="Sakkal Majalla" panose="02000000000000000000" pitchFamily="2" charset="-78"/>
                <a:cs typeface="Sakkal Majalla" panose="02000000000000000000" pitchFamily="2" charset="-78"/>
              </a:rPr>
              <a:t> </a:t>
            </a:r>
          </a:p>
          <a:p>
            <a:pPr algn="just" rtl="1"/>
            <a:r>
              <a:rPr lang="ar-TN" sz="2400" b="1" dirty="0">
                <a:latin typeface="Sakkal Majalla" panose="02000000000000000000" pitchFamily="2" charset="-78"/>
                <a:cs typeface="Sakkal Majalla" panose="02000000000000000000" pitchFamily="2" charset="-78"/>
              </a:rPr>
              <a:t>يترك لهم المجال لإ</a:t>
            </a:r>
            <a:r>
              <a:rPr lang="ar-SA" sz="2400" b="1" dirty="0">
                <a:latin typeface="Sakkal Majalla" panose="02000000000000000000" pitchFamily="2" charset="-78"/>
                <a:cs typeface="Sakkal Majalla" panose="02000000000000000000" pitchFamily="2" charset="-78"/>
              </a:rPr>
              <a:t>نشاء العمل كوحدة دراسية </a:t>
            </a:r>
            <a:endParaRPr lang="ar-TN" sz="2400" b="1" dirty="0">
              <a:latin typeface="Sakkal Majalla" panose="02000000000000000000" pitchFamily="2" charset="-78"/>
              <a:cs typeface="Sakkal Majalla" panose="02000000000000000000" pitchFamily="2" charset="-78"/>
            </a:endParaRPr>
          </a:p>
          <a:p>
            <a:pPr algn="just" rtl="1"/>
            <a:r>
              <a:rPr lang="ar-SA" sz="2400" b="1" dirty="0">
                <a:latin typeface="Sakkal Majalla" panose="02000000000000000000" pitchFamily="2" charset="-78"/>
                <a:cs typeface="Sakkal Majalla" panose="02000000000000000000" pitchFamily="2" charset="-78"/>
              </a:rPr>
              <a:t>كل عضو من أعضاء المقرر الدراسي يعتبر مصدرًا موثوقًا للمعلومات،</a:t>
            </a:r>
            <a:endParaRPr lang="ar-TN" sz="2400" b="1" dirty="0">
              <a:latin typeface="Sakkal Majalla" panose="02000000000000000000" pitchFamily="2" charset="-78"/>
              <a:cs typeface="Sakkal Majalla" panose="02000000000000000000" pitchFamily="2" charset="-78"/>
            </a:endParaRPr>
          </a:p>
          <a:p>
            <a:pPr algn="just" rtl="1"/>
            <a:r>
              <a:rPr lang="ar-SA" sz="2400" b="1" dirty="0">
                <a:latin typeface="Sakkal Majalla" panose="02000000000000000000" pitchFamily="2" charset="-78"/>
                <a:cs typeface="Sakkal Majalla" panose="02000000000000000000" pitchFamily="2" charset="-78"/>
              </a:rPr>
              <a:t>يستطيع كل شخص تحرير</a:t>
            </a:r>
            <a:r>
              <a:rPr lang="ar-TN" sz="2400" b="1" dirty="0">
                <a:latin typeface="Sakkal Majalla" panose="02000000000000000000" pitchFamily="2" charset="-78"/>
                <a:cs typeface="Sakkal Majalla" panose="02000000000000000000" pitchFamily="2" charset="-78"/>
              </a:rPr>
              <a:t> المحتوى</a:t>
            </a:r>
            <a:r>
              <a:rPr lang="ar-SA" sz="2400" b="1" dirty="0">
                <a:latin typeface="Sakkal Majalla" panose="02000000000000000000" pitchFamily="2" charset="-78"/>
                <a:cs typeface="Sakkal Majalla" panose="02000000000000000000" pitchFamily="2" charset="-78"/>
              </a:rPr>
              <a:t> وتنظيمه.</a:t>
            </a:r>
            <a:endParaRPr lang="ar-TN" sz="2400" b="1" dirty="0">
              <a:latin typeface="Sakkal Majalla" panose="02000000000000000000" pitchFamily="2" charset="-78"/>
              <a:cs typeface="Sakkal Majalla" panose="02000000000000000000" pitchFamily="2" charset="-78"/>
            </a:endParaRPr>
          </a:p>
          <a:p>
            <a:pPr algn="just" rtl="1"/>
            <a:endParaRPr lang="ar-TN" b="1" dirty="0">
              <a:latin typeface="Sakkal Majalla" panose="02000000000000000000" pitchFamily="2" charset="-78"/>
              <a:cs typeface="Sakkal Majalla" panose="02000000000000000000" pitchFamily="2" charset="-78"/>
            </a:endParaRPr>
          </a:p>
          <a:p>
            <a:pPr algn="just" rtl="1"/>
            <a:r>
              <a:rPr lang="ar-TN" sz="2800" b="1" dirty="0">
                <a:latin typeface="Sakkal Majalla" panose="02000000000000000000" pitchFamily="2" charset="-78"/>
                <a:cs typeface="Sakkal Majalla" panose="02000000000000000000" pitchFamily="2" charset="-78"/>
              </a:rPr>
              <a:t>	</a:t>
            </a:r>
            <a:r>
              <a:rPr lang="ar-SA" sz="2800" b="1" dirty="0">
                <a:latin typeface="Sakkal Majalla" panose="02000000000000000000" pitchFamily="2" charset="-78"/>
                <a:cs typeface="Sakkal Majalla" panose="02000000000000000000" pitchFamily="2" charset="-78"/>
              </a:rPr>
              <a:t>توفر مواقع </a:t>
            </a:r>
            <a:r>
              <a:rPr lang="en-GB" sz="2800" b="1" dirty="0">
                <a:latin typeface="Sakkal Majalla" panose="02000000000000000000" pitchFamily="2" charset="-78"/>
                <a:cs typeface="Sakkal Majalla" panose="02000000000000000000" pitchFamily="2" charset="-78"/>
              </a:rPr>
              <a:t>Wiki </a:t>
            </a:r>
            <a:r>
              <a:rPr lang="ar-SA" sz="2800" b="1" dirty="0">
                <a:solidFill>
                  <a:schemeClr val="accent6">
                    <a:lumMod val="75000"/>
                  </a:schemeClr>
                </a:solidFill>
                <a:latin typeface="Sakkal Majalla" panose="02000000000000000000" pitchFamily="2" charset="-78"/>
                <a:cs typeface="Sakkal Majalla" panose="02000000000000000000" pitchFamily="2" charset="-78"/>
              </a:rPr>
              <a:t>مستوى عال من التفاعل</a:t>
            </a:r>
            <a:r>
              <a:rPr lang="ar-SA" sz="2000" b="1" dirty="0">
                <a:latin typeface="Sakkal Majalla" panose="02000000000000000000" pitchFamily="2" charset="-78"/>
                <a:cs typeface="Sakkal Majalla" panose="02000000000000000000" pitchFamily="2" charset="-78"/>
              </a:rPr>
              <a:t>. </a:t>
            </a:r>
            <a:endParaRPr lang="ar-TN" sz="2000" b="1" dirty="0">
              <a:latin typeface="Sakkal Majalla" panose="02000000000000000000" pitchFamily="2" charset="-78"/>
              <a:cs typeface="Sakkal Majalla" panose="02000000000000000000" pitchFamily="2" charset="-78"/>
            </a:endParaRPr>
          </a:p>
          <a:p>
            <a:pPr algn="just" rtl="1"/>
            <a:endParaRPr lang="en-US" sz="2000" dirty="0">
              <a:latin typeface="Sakkal Majalla" panose="02000000000000000000" pitchFamily="2" charset="-78"/>
              <a:cs typeface="Sakkal Majalla" panose="02000000000000000000" pitchFamily="2" charset="-78"/>
            </a:endParaRPr>
          </a:p>
        </p:txBody>
      </p:sp>
      <p:sp>
        <p:nvSpPr>
          <p:cNvPr id="8" name="Flèche : gauche 7">
            <a:extLst>
              <a:ext uri="{FF2B5EF4-FFF2-40B4-BE49-F238E27FC236}">
                <a16:creationId xmlns:a16="http://schemas.microsoft.com/office/drawing/2014/main" id="{9E62C0A1-16E2-4E7B-9E23-4D873648004F}"/>
              </a:ext>
            </a:extLst>
          </p:cNvPr>
          <p:cNvSpPr/>
          <p:nvPr/>
        </p:nvSpPr>
        <p:spPr>
          <a:xfrm>
            <a:off x="9464610" y="2479708"/>
            <a:ext cx="576064"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TN" dirty="0"/>
          </a:p>
        </p:txBody>
      </p:sp>
      <p:sp>
        <p:nvSpPr>
          <p:cNvPr id="9" name="Flèche : gauche 8">
            <a:extLst>
              <a:ext uri="{FF2B5EF4-FFF2-40B4-BE49-F238E27FC236}">
                <a16:creationId xmlns:a16="http://schemas.microsoft.com/office/drawing/2014/main" id="{EDBF1CEE-98A0-4C66-B28C-C1678E67A2F2}"/>
              </a:ext>
            </a:extLst>
          </p:cNvPr>
          <p:cNvSpPr/>
          <p:nvPr/>
        </p:nvSpPr>
        <p:spPr>
          <a:xfrm>
            <a:off x="9592861" y="5776306"/>
            <a:ext cx="672801"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TN" dirty="0"/>
          </a:p>
        </p:txBody>
      </p:sp>
      <p:sp>
        <p:nvSpPr>
          <p:cNvPr id="3" name="Slide Number Placeholder 9">
            <a:extLst>
              <a:ext uri="{FF2B5EF4-FFF2-40B4-BE49-F238E27FC236}">
                <a16:creationId xmlns:a16="http://schemas.microsoft.com/office/drawing/2014/main" id="{C583AC71-4D93-310A-A2DB-06BFFCFFC0A1}"/>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13</a:t>
            </a:fld>
            <a:endParaRPr lang="en-US" dirty="0">
              <a:solidFill>
                <a:srgbClr val="006770"/>
              </a:solidFill>
            </a:endParaRPr>
          </a:p>
        </p:txBody>
      </p:sp>
      <p:cxnSp>
        <p:nvCxnSpPr>
          <p:cNvPr id="4" name="Straight Connector 3">
            <a:extLst>
              <a:ext uri="{FF2B5EF4-FFF2-40B4-BE49-F238E27FC236}">
                <a16:creationId xmlns:a16="http://schemas.microsoft.com/office/drawing/2014/main" id="{958B77C5-9D83-2082-FD7D-386DF348C3E0}"/>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5" name="Title 1">
            <a:extLst>
              <a:ext uri="{FF2B5EF4-FFF2-40B4-BE49-F238E27FC236}">
                <a16:creationId xmlns:a16="http://schemas.microsoft.com/office/drawing/2014/main" id="{E25E15C6-AC15-BBE3-D240-10B77F5120D0}"/>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Tree>
    <p:extLst>
      <p:ext uri="{BB962C8B-B14F-4D97-AF65-F5344CB8AC3E}">
        <p14:creationId xmlns:p14="http://schemas.microsoft.com/office/powerpoint/2010/main" val="3918017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DC3B53-9826-4C04-8041-7FB13FC742B1}"/>
              </a:ext>
            </a:extLst>
          </p:cNvPr>
          <p:cNvSpPr txBox="1">
            <a:spLocks/>
          </p:cNvSpPr>
          <p:nvPr/>
        </p:nvSpPr>
        <p:spPr>
          <a:xfrm>
            <a:off x="3616196" y="1375362"/>
            <a:ext cx="6653084"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EA5C5B"/>
                </a:solidFill>
                <a:latin typeface="+mj-lt"/>
                <a:ea typeface="맑은 고딕" pitchFamily="50" charset="-127"/>
                <a:cs typeface="+mj-cs"/>
              </a:defRPr>
            </a:lvl1pPr>
          </a:lstStyle>
          <a:p>
            <a:pPr algn="r" rtl="1"/>
            <a:r>
              <a:rPr lang="ar-SA" sz="3300" dirty="0">
                <a:solidFill>
                  <a:schemeClr val="accent6">
                    <a:lumMod val="75000"/>
                  </a:schemeClr>
                </a:solidFill>
                <a:latin typeface="Sakkal Majalla" panose="02000000000000000000" pitchFamily="2" charset="-78"/>
                <a:cs typeface="Sakkal Majalla" panose="02000000000000000000" pitchFamily="2" charset="-78"/>
              </a:rPr>
              <a:t>المدونات:</a:t>
            </a:r>
            <a:endParaRPr lang="en-GB" sz="3300" dirty="0">
              <a:solidFill>
                <a:schemeClr val="accent6">
                  <a:lumMod val="75000"/>
                </a:schemeClr>
              </a:solidFill>
              <a:latin typeface="Sakkal Majalla" panose="02000000000000000000" pitchFamily="2" charset="-78"/>
              <a:cs typeface="Sakkal Majalla" panose="02000000000000000000" pitchFamily="2" charset="-78"/>
            </a:endParaRPr>
          </a:p>
        </p:txBody>
      </p:sp>
      <p:sp>
        <p:nvSpPr>
          <p:cNvPr id="11" name="Title 1">
            <a:extLst>
              <a:ext uri="{FF2B5EF4-FFF2-40B4-BE49-F238E27FC236}">
                <a16:creationId xmlns:a16="http://schemas.microsoft.com/office/drawing/2014/main" id="{AFFA0D46-CD1D-446C-A27C-DAC74DE90B7C}"/>
              </a:ext>
            </a:extLst>
          </p:cNvPr>
          <p:cNvSpPr txBox="1">
            <a:spLocks/>
          </p:cNvSpPr>
          <p:nvPr/>
        </p:nvSpPr>
        <p:spPr>
          <a:xfrm>
            <a:off x="3752389" y="3694000"/>
            <a:ext cx="6653084"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EA5C5B"/>
                </a:solidFill>
                <a:latin typeface="+mj-lt"/>
                <a:ea typeface="맑은 고딕" pitchFamily="50" charset="-127"/>
                <a:cs typeface="+mj-cs"/>
              </a:defRPr>
            </a:lvl1pPr>
          </a:lstStyle>
          <a:p>
            <a:pPr algn="r" rtl="1"/>
            <a:r>
              <a:rPr lang="ar-SA" sz="3300" dirty="0">
                <a:solidFill>
                  <a:schemeClr val="accent6">
                    <a:lumMod val="75000"/>
                  </a:schemeClr>
                </a:solidFill>
                <a:latin typeface="Sakkal Majalla" panose="02000000000000000000" pitchFamily="2" charset="-78"/>
                <a:cs typeface="Sakkal Majalla" panose="02000000000000000000" pitchFamily="2" charset="-78"/>
              </a:rPr>
              <a:t>اليوميات:</a:t>
            </a:r>
            <a:endParaRPr lang="en-GB" sz="3300" dirty="0">
              <a:solidFill>
                <a:schemeClr val="accent6">
                  <a:lumMod val="75000"/>
                </a:schemeClr>
              </a:solidFill>
              <a:latin typeface="Sakkal Majalla" panose="02000000000000000000" pitchFamily="2" charset="-78"/>
              <a:cs typeface="Sakkal Majalla" panose="02000000000000000000" pitchFamily="2" charset="-78"/>
            </a:endParaRPr>
          </a:p>
        </p:txBody>
      </p:sp>
      <p:sp>
        <p:nvSpPr>
          <p:cNvPr id="12" name="TextBox 2">
            <a:extLst>
              <a:ext uri="{FF2B5EF4-FFF2-40B4-BE49-F238E27FC236}">
                <a16:creationId xmlns:a16="http://schemas.microsoft.com/office/drawing/2014/main" id="{55B7A7A3-4036-48A8-A7E5-988436A11A79}"/>
              </a:ext>
            </a:extLst>
          </p:cNvPr>
          <p:cNvSpPr txBox="1"/>
          <p:nvPr/>
        </p:nvSpPr>
        <p:spPr>
          <a:xfrm>
            <a:off x="1571624" y="1874321"/>
            <a:ext cx="8957341" cy="1938992"/>
          </a:xfrm>
          <a:prstGeom prst="rect">
            <a:avLst/>
          </a:prstGeom>
          <a:noFill/>
          <a:ln>
            <a:solidFill>
              <a:schemeClr val="accent2">
                <a:lumMod val="50000"/>
              </a:schemeClr>
            </a:solidFill>
          </a:ln>
        </p:spPr>
        <p:txBody>
          <a:bodyPr wrap="square" rtlCol="0">
            <a:spAutoFit/>
          </a:bodyPr>
          <a:lstStyle/>
          <a:p>
            <a:pPr algn="just" rtl="1"/>
            <a:r>
              <a:rPr lang="ar-TN" sz="2400" b="1" dirty="0">
                <a:latin typeface="Sakkal Majalla" panose="02000000000000000000" pitchFamily="2" charset="-78"/>
                <a:cs typeface="Sakkal Majalla" panose="02000000000000000000" pitchFamily="2" charset="-78"/>
              </a:rPr>
              <a:t>يمكن </a:t>
            </a:r>
            <a:r>
              <a:rPr lang="ar-SA" sz="2400" b="1" dirty="0">
                <a:latin typeface="Sakkal Majalla" panose="02000000000000000000" pitchFamily="2" charset="-78"/>
                <a:cs typeface="Sakkal Majalla" panose="02000000000000000000" pitchFamily="2" charset="-78"/>
              </a:rPr>
              <a:t>للمتعلمين استخدام المدونات لتوضيح ما تعلموه، وتسليط الضوء على ما تم فهمه من المادة الدراسية.</a:t>
            </a:r>
          </a:p>
          <a:p>
            <a:pPr algn="just" rtl="1"/>
            <a:r>
              <a:rPr lang="ar-SA" sz="2400" b="1" dirty="0">
                <a:latin typeface="Sakkal Majalla" panose="02000000000000000000" pitchFamily="2" charset="-78"/>
                <a:cs typeface="Sakkal Majalla" panose="02000000000000000000" pitchFamily="2" charset="-78"/>
              </a:rPr>
              <a:t> و</a:t>
            </a:r>
            <a:r>
              <a:rPr lang="ar-TN" sz="2400" b="1" dirty="0">
                <a:latin typeface="Sakkal Majalla" panose="02000000000000000000" pitchFamily="2" charset="-78"/>
                <a:cs typeface="Sakkal Majalla" panose="02000000000000000000" pitchFamily="2" charset="-78"/>
              </a:rPr>
              <a:t>هي وسيلة ل</a:t>
            </a:r>
            <a:r>
              <a:rPr lang="ar-SA" sz="2400" b="1" dirty="0">
                <a:latin typeface="Sakkal Majalla" panose="02000000000000000000" pitchFamily="2" charset="-78"/>
                <a:cs typeface="Sakkal Majalla" panose="02000000000000000000" pitchFamily="2" charset="-78"/>
              </a:rPr>
              <a:t>تقديم المعلومات لغيرهم من المتعلمين. وغالبًا ما يدمج المتعلمون الوسائط الغنية ف</a:t>
            </a:r>
            <a:r>
              <a:rPr lang="ar-TN" sz="2400" b="1" dirty="0">
                <a:latin typeface="Sakkal Majalla" panose="02000000000000000000" pitchFamily="2" charset="-78"/>
                <a:cs typeface="Sakkal Majalla" panose="02000000000000000000" pitchFamily="2" charset="-78"/>
              </a:rPr>
              <a:t>ــــــــ</a:t>
            </a:r>
            <a:r>
              <a:rPr lang="ar-SA" sz="2400" b="1" dirty="0">
                <a:latin typeface="Sakkal Majalla" panose="02000000000000000000" pitchFamily="2" charset="-78"/>
                <a:cs typeface="Sakkal Majalla" panose="02000000000000000000" pitchFamily="2" charset="-78"/>
              </a:rPr>
              <a:t>ي المشاركات الخاصة بهم لإشراك الآخرين وإعلامهم.</a:t>
            </a:r>
            <a:endParaRPr lang="ar-TN" sz="2400" b="1" dirty="0">
              <a:latin typeface="Sakkal Majalla" panose="02000000000000000000" pitchFamily="2" charset="-78"/>
              <a:cs typeface="Sakkal Majalla" panose="02000000000000000000" pitchFamily="2" charset="-78"/>
            </a:endParaRPr>
          </a:p>
          <a:p>
            <a:pPr algn="just" rtl="1"/>
            <a:r>
              <a:rPr lang="ar-TN" sz="2400" b="1" dirty="0">
                <a:latin typeface="Sakkal Majalla" panose="02000000000000000000" pitchFamily="2" charset="-78"/>
                <a:cs typeface="Sakkal Majalla" panose="02000000000000000000" pitchFamily="2" charset="-78"/>
              </a:rPr>
              <a:t>	</a:t>
            </a:r>
            <a:r>
              <a:rPr lang="ar-SA" sz="2400" b="1" dirty="0">
                <a:latin typeface="Sakkal Majalla" panose="02000000000000000000" pitchFamily="2" charset="-78"/>
                <a:cs typeface="Sakkal Majalla" panose="02000000000000000000" pitchFamily="2" charset="-78"/>
              </a:rPr>
              <a:t>توفر المدونات  </a:t>
            </a:r>
            <a:r>
              <a:rPr lang="ar-SA" sz="2400" b="1" dirty="0">
                <a:solidFill>
                  <a:schemeClr val="accent6">
                    <a:lumMod val="75000"/>
                  </a:schemeClr>
                </a:solidFill>
                <a:latin typeface="Sakkal Majalla" panose="02000000000000000000" pitchFamily="2" charset="-78"/>
                <a:cs typeface="Sakkal Majalla" panose="02000000000000000000" pitchFamily="2" charset="-78"/>
              </a:rPr>
              <a:t>مستوى متوسط </a:t>
            </a:r>
            <a:r>
              <a:rPr lang="ar-SA" sz="2400" b="1" dirty="0">
                <a:latin typeface="Sakkal Majalla" panose="02000000000000000000" pitchFamily="2" charset="-78"/>
                <a:cs typeface="Sakkal Majalla" panose="02000000000000000000" pitchFamily="2" charset="-78"/>
              </a:rPr>
              <a:t>من التفاعل </a:t>
            </a:r>
          </a:p>
        </p:txBody>
      </p:sp>
      <p:sp>
        <p:nvSpPr>
          <p:cNvPr id="13" name="TextBox 9">
            <a:extLst>
              <a:ext uri="{FF2B5EF4-FFF2-40B4-BE49-F238E27FC236}">
                <a16:creationId xmlns:a16="http://schemas.microsoft.com/office/drawing/2014/main" id="{F7E964C5-5B4A-4F0E-8FD6-1E90F44F937F}"/>
              </a:ext>
            </a:extLst>
          </p:cNvPr>
          <p:cNvSpPr txBox="1"/>
          <p:nvPr/>
        </p:nvSpPr>
        <p:spPr>
          <a:xfrm>
            <a:off x="1479665" y="4227006"/>
            <a:ext cx="8957340" cy="1846659"/>
          </a:xfrm>
          <a:prstGeom prst="rect">
            <a:avLst/>
          </a:prstGeom>
          <a:noFill/>
          <a:ln>
            <a:solidFill>
              <a:schemeClr val="accent2">
                <a:lumMod val="50000"/>
              </a:schemeClr>
            </a:solidFill>
          </a:ln>
        </p:spPr>
        <p:txBody>
          <a:bodyPr wrap="square" rtlCol="0">
            <a:spAutoFit/>
          </a:bodyPr>
          <a:lstStyle/>
          <a:p>
            <a:pPr algn="just" rtl="1"/>
            <a:endParaRPr lang="en-GB" sz="2400" dirty="0">
              <a:solidFill>
                <a:srgbClr val="FFA484"/>
              </a:solidFill>
              <a:latin typeface="Sakkal Majalla" panose="02000000000000000000" pitchFamily="2" charset="-78"/>
              <a:cs typeface="Sakkal Majalla" panose="02000000000000000000" pitchFamily="2" charset="-78"/>
            </a:endParaRPr>
          </a:p>
          <a:p>
            <a:pPr algn="just" rtl="1"/>
            <a:r>
              <a:rPr lang="ar-SA" sz="2400" b="1" dirty="0">
                <a:latin typeface="Sakkal Majalla" panose="02000000000000000000" pitchFamily="2" charset="-78"/>
                <a:cs typeface="Sakkal Majalla" panose="02000000000000000000" pitchFamily="2" charset="-78"/>
              </a:rPr>
              <a:t>يمكن للمتعلمين استخد</a:t>
            </a:r>
            <a:r>
              <a:rPr lang="ar-TN" sz="2400" b="1" dirty="0">
                <a:latin typeface="Sakkal Majalla" panose="02000000000000000000" pitchFamily="2" charset="-78"/>
                <a:cs typeface="Sakkal Majalla" panose="02000000000000000000" pitchFamily="2" charset="-78"/>
              </a:rPr>
              <a:t>ا</a:t>
            </a:r>
            <a:r>
              <a:rPr lang="ar-SA" sz="2400" b="1" dirty="0">
                <a:latin typeface="Sakkal Majalla" panose="02000000000000000000" pitchFamily="2" charset="-78"/>
                <a:cs typeface="Sakkal Majalla" panose="02000000000000000000" pitchFamily="2" charset="-78"/>
              </a:rPr>
              <a:t>م هذه الأداة للتعبير عن أفكارهم وطرح أسئلتهم والتعبير عن شواغلهم مع</a:t>
            </a:r>
            <a:r>
              <a:rPr lang="ar-TN" sz="2400" b="1" dirty="0">
                <a:latin typeface="Sakkal Majalla" panose="02000000000000000000" pitchFamily="2" charset="-78"/>
                <a:cs typeface="Sakkal Majalla" panose="02000000000000000000" pitchFamily="2" charset="-78"/>
              </a:rPr>
              <a:t>     المعلم</a:t>
            </a:r>
            <a:r>
              <a:rPr lang="ar-SA" sz="2400" b="1" dirty="0">
                <a:latin typeface="Sakkal Majalla" panose="02000000000000000000" pitchFamily="2" charset="-78"/>
                <a:cs typeface="Sakkal Majalla" panose="02000000000000000000" pitchFamily="2" charset="-78"/>
              </a:rPr>
              <a:t> على انفر</a:t>
            </a:r>
            <a:r>
              <a:rPr lang="ar-TN" sz="2400" b="1" dirty="0">
                <a:latin typeface="Sakkal Majalla" panose="02000000000000000000" pitchFamily="2" charset="-78"/>
                <a:cs typeface="Sakkal Majalla" panose="02000000000000000000" pitchFamily="2" charset="-78"/>
              </a:rPr>
              <a:t>اد		</a:t>
            </a:r>
          </a:p>
          <a:p>
            <a:pPr algn="just" rtl="1"/>
            <a:r>
              <a:rPr lang="ar-TN" sz="2400" b="1" dirty="0">
                <a:latin typeface="Sakkal Majalla" panose="02000000000000000000" pitchFamily="2" charset="-78"/>
                <a:cs typeface="Sakkal Majalla" panose="02000000000000000000" pitchFamily="2" charset="-78"/>
              </a:rPr>
              <a:t>		</a:t>
            </a:r>
            <a:r>
              <a:rPr lang="ar-SA" sz="2400" b="1" dirty="0">
                <a:latin typeface="Sakkal Majalla" panose="02000000000000000000" pitchFamily="2" charset="-78"/>
                <a:cs typeface="Sakkal Majalla" panose="02000000000000000000" pitchFamily="2" charset="-78"/>
              </a:rPr>
              <a:t>توفر اليوميات </a:t>
            </a:r>
            <a:r>
              <a:rPr lang="ar-SA" sz="2400" b="1" dirty="0">
                <a:solidFill>
                  <a:schemeClr val="accent6">
                    <a:lumMod val="75000"/>
                  </a:schemeClr>
                </a:solidFill>
                <a:latin typeface="Sakkal Majalla" panose="02000000000000000000" pitchFamily="2" charset="-78"/>
                <a:cs typeface="Sakkal Majalla" panose="02000000000000000000" pitchFamily="2" charset="-78"/>
              </a:rPr>
              <a:t>مستوى منخفض </a:t>
            </a:r>
            <a:r>
              <a:rPr lang="ar-SA" sz="2400" b="1" dirty="0">
                <a:latin typeface="Sakkal Majalla" panose="02000000000000000000" pitchFamily="2" charset="-78"/>
                <a:cs typeface="Sakkal Majalla" panose="02000000000000000000" pitchFamily="2" charset="-78"/>
              </a:rPr>
              <a:t>من التفاعل </a:t>
            </a:r>
            <a:endParaRPr lang="en-GB" sz="2400" b="1" dirty="0">
              <a:latin typeface="Sakkal Majalla" panose="02000000000000000000" pitchFamily="2" charset="-78"/>
              <a:cs typeface="Sakkal Majalla" panose="02000000000000000000" pitchFamily="2" charset="-78"/>
            </a:endParaRPr>
          </a:p>
          <a:p>
            <a:pPr algn="just" rtl="1"/>
            <a:endParaRPr lang="en-US" dirty="0">
              <a:latin typeface="Sakkal Majalla" panose="02000000000000000000" pitchFamily="2" charset="-78"/>
              <a:cs typeface="Sakkal Majalla" panose="02000000000000000000" pitchFamily="2" charset="-78"/>
            </a:endParaRPr>
          </a:p>
        </p:txBody>
      </p:sp>
      <p:sp>
        <p:nvSpPr>
          <p:cNvPr id="14" name="Flèche : gauche 13">
            <a:extLst>
              <a:ext uri="{FF2B5EF4-FFF2-40B4-BE49-F238E27FC236}">
                <a16:creationId xmlns:a16="http://schemas.microsoft.com/office/drawing/2014/main" id="{B660EADD-202B-4BE0-A521-324E7BAB223D}"/>
              </a:ext>
            </a:extLst>
          </p:cNvPr>
          <p:cNvSpPr/>
          <p:nvPr/>
        </p:nvSpPr>
        <p:spPr>
          <a:xfrm>
            <a:off x="9618456" y="3437302"/>
            <a:ext cx="576064"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TN" dirty="0"/>
          </a:p>
        </p:txBody>
      </p:sp>
      <p:sp>
        <p:nvSpPr>
          <p:cNvPr id="15" name="Flèche : gauche 14">
            <a:extLst>
              <a:ext uri="{FF2B5EF4-FFF2-40B4-BE49-F238E27FC236}">
                <a16:creationId xmlns:a16="http://schemas.microsoft.com/office/drawing/2014/main" id="{02607301-0448-4FE1-8959-2B2654435FC2}"/>
              </a:ext>
            </a:extLst>
          </p:cNvPr>
          <p:cNvSpPr/>
          <p:nvPr/>
        </p:nvSpPr>
        <p:spPr>
          <a:xfrm>
            <a:off x="8584748" y="5445325"/>
            <a:ext cx="576064" cy="2160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TN" dirty="0"/>
          </a:p>
        </p:txBody>
      </p:sp>
      <p:sp>
        <p:nvSpPr>
          <p:cNvPr id="16" name="Titre 1">
            <a:extLst>
              <a:ext uri="{FF2B5EF4-FFF2-40B4-BE49-F238E27FC236}">
                <a16:creationId xmlns:a16="http://schemas.microsoft.com/office/drawing/2014/main" id="{D1D9CBD6-E54E-4BC7-BA3B-6D6132AE4A3A}"/>
              </a:ext>
            </a:extLst>
          </p:cNvPr>
          <p:cNvSpPr txBox="1">
            <a:spLocks/>
          </p:cNvSpPr>
          <p:nvPr/>
        </p:nvSpPr>
        <p:spPr>
          <a:xfrm>
            <a:off x="982091" y="895377"/>
            <a:ext cx="9573125" cy="66399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r>
              <a:rPr lang="ar-TN" dirty="0"/>
              <a:t>أدوات التفاعل:</a:t>
            </a:r>
            <a:r>
              <a:rPr lang="ar-TN" sz="2400" dirty="0"/>
              <a:t> التعريف والمستوى</a:t>
            </a:r>
            <a:r>
              <a:rPr lang="ar-TN" dirty="0"/>
              <a:t> </a:t>
            </a:r>
            <a:endParaRPr lang="en-CA" dirty="0"/>
          </a:p>
        </p:txBody>
      </p:sp>
      <p:sp>
        <p:nvSpPr>
          <p:cNvPr id="2" name="Slide Number Placeholder 9">
            <a:extLst>
              <a:ext uri="{FF2B5EF4-FFF2-40B4-BE49-F238E27FC236}">
                <a16:creationId xmlns:a16="http://schemas.microsoft.com/office/drawing/2014/main" id="{684C26B4-5A7E-B26E-97BA-9C482172F8CC}"/>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14</a:t>
            </a:fld>
            <a:endParaRPr lang="en-US" dirty="0">
              <a:solidFill>
                <a:srgbClr val="006770"/>
              </a:solidFill>
            </a:endParaRPr>
          </a:p>
        </p:txBody>
      </p:sp>
      <p:cxnSp>
        <p:nvCxnSpPr>
          <p:cNvPr id="3" name="Straight Connector 2">
            <a:extLst>
              <a:ext uri="{FF2B5EF4-FFF2-40B4-BE49-F238E27FC236}">
                <a16:creationId xmlns:a16="http://schemas.microsoft.com/office/drawing/2014/main" id="{C0E37498-D8EB-F0E1-CD67-4D4ADC27E93F}"/>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4" name="Title 1">
            <a:extLst>
              <a:ext uri="{FF2B5EF4-FFF2-40B4-BE49-F238E27FC236}">
                <a16:creationId xmlns:a16="http://schemas.microsoft.com/office/drawing/2014/main" id="{B43CB611-3D78-94F6-0C36-3FEA001B4661}"/>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Tree>
    <p:extLst>
      <p:ext uri="{BB962C8B-B14F-4D97-AF65-F5344CB8AC3E}">
        <p14:creationId xmlns:p14="http://schemas.microsoft.com/office/powerpoint/2010/main" val="2821332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15</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9" name="TextBox 8">
            <a:extLst>
              <a:ext uri="{FF2B5EF4-FFF2-40B4-BE49-F238E27FC236}">
                <a16:creationId xmlns:a16="http://schemas.microsoft.com/office/drawing/2014/main" id="{D332361A-89BA-D0A2-4E3E-B8DE9E2DA06D}"/>
              </a:ext>
            </a:extLst>
          </p:cNvPr>
          <p:cNvSpPr txBox="1"/>
          <p:nvPr/>
        </p:nvSpPr>
        <p:spPr>
          <a:xfrm>
            <a:off x="4153185" y="1784909"/>
            <a:ext cx="7907635" cy="2246769"/>
          </a:xfrm>
          <a:prstGeom prst="rect">
            <a:avLst/>
          </a:prstGeom>
          <a:noFill/>
        </p:spPr>
        <p:txBody>
          <a:bodyPr wrap="square">
            <a:spAutoFit/>
          </a:bodyPr>
          <a:lstStyle/>
          <a:p>
            <a:pPr marL="457200" indent="-457200">
              <a:buFont typeface="Wingdings" panose="05000000000000000000" pitchFamily="2" charset="2"/>
              <a:buChar char="v"/>
            </a:pPr>
            <a:r>
              <a:rPr lang="ar-TN" sz="2800" b="1" dirty="0">
                <a:latin typeface="Sakkal Majalla" panose="02000000000000000000" pitchFamily="2" charset="-78"/>
                <a:cs typeface="Sakkal Majalla" panose="02000000000000000000" pitchFamily="2" charset="-78"/>
              </a:rPr>
              <a:t>المعايير هي الأجزاء التي تحدد القواعد التي تقوم بإنشائها لنشر المحتوى</a:t>
            </a:r>
          </a:p>
          <a:p>
            <a:pPr marL="457200" indent="-457200">
              <a:buFont typeface="Wingdings" panose="05000000000000000000" pitchFamily="2" charset="2"/>
              <a:buChar char="v"/>
            </a:pPr>
            <a:r>
              <a:rPr lang="ar-TN" sz="2800" b="1" dirty="0">
                <a:latin typeface="Sakkal Majalla" panose="02000000000000000000" pitchFamily="2" charset="-78"/>
                <a:cs typeface="Sakkal Majalla" panose="02000000000000000000" pitchFamily="2" charset="-78"/>
              </a:rPr>
              <a:t>يمكن تطبيق معيار واحد أو أكثر لكل قاعدة من قواعد النشر المخصص</a:t>
            </a:r>
          </a:p>
          <a:p>
            <a:r>
              <a:rPr lang="ar-TN" sz="2800" b="1" dirty="0">
                <a:latin typeface="Sakkal Majalla" panose="02000000000000000000" pitchFamily="2" charset="-78"/>
                <a:cs typeface="Sakkal Majalla" panose="02000000000000000000" pitchFamily="2" charset="-78"/>
              </a:rPr>
              <a:t>على سبيل المثال، يمكن أن تتيح قاعدة واحدة المحتوى بعد تاريخ محدد.</a:t>
            </a:r>
          </a:p>
          <a:p>
            <a:r>
              <a:rPr lang="ar-TN" sz="2800" b="1" dirty="0">
                <a:latin typeface="Sakkal Majalla" panose="02000000000000000000" pitchFamily="2" charset="-78"/>
                <a:cs typeface="Sakkal Majalla" panose="02000000000000000000" pitchFamily="2" charset="-78"/>
              </a:rPr>
              <a:t> ويمكن أن تقوم قاعدة أخرى، تحتوي على معايير متعددة، بإتاحة المحتوى لمجموعة مقرر دراسي بعد تاريخ محدد.</a:t>
            </a:r>
          </a:p>
        </p:txBody>
      </p:sp>
      <p:pic>
        <p:nvPicPr>
          <p:cNvPr id="11" name="Picture 10">
            <a:extLst>
              <a:ext uri="{FF2B5EF4-FFF2-40B4-BE49-F238E27FC236}">
                <a16:creationId xmlns:a16="http://schemas.microsoft.com/office/drawing/2014/main" id="{3376CE50-C17F-8184-495C-A9BA777F8920}"/>
              </a:ext>
            </a:extLst>
          </p:cNvPr>
          <p:cNvPicPr>
            <a:picLocks noChangeAspect="1"/>
          </p:cNvPicPr>
          <p:nvPr/>
        </p:nvPicPr>
        <p:blipFill>
          <a:blip r:embed="rId2"/>
          <a:stretch>
            <a:fillRect/>
          </a:stretch>
        </p:blipFill>
        <p:spPr>
          <a:xfrm>
            <a:off x="120138" y="2066115"/>
            <a:ext cx="4309993" cy="3746459"/>
          </a:xfrm>
          <a:prstGeom prst="rect">
            <a:avLst/>
          </a:prstGeom>
        </p:spPr>
      </p:pic>
      <p:sp>
        <p:nvSpPr>
          <p:cNvPr id="8" name="Titre 1">
            <a:extLst>
              <a:ext uri="{FF2B5EF4-FFF2-40B4-BE49-F238E27FC236}">
                <a16:creationId xmlns:a16="http://schemas.microsoft.com/office/drawing/2014/main" id="{E562A8BE-30A7-3033-652B-66C0AB2D047E}"/>
              </a:ext>
            </a:extLst>
          </p:cNvPr>
          <p:cNvSpPr>
            <a:spLocks noGrp="1"/>
          </p:cNvSpPr>
          <p:nvPr>
            <p:ph type="title"/>
          </p:nvPr>
        </p:nvSpPr>
        <p:spPr>
          <a:xfrm>
            <a:off x="0" y="652915"/>
            <a:ext cx="10411325" cy="663993"/>
          </a:xfrm>
        </p:spPr>
        <p:txBody>
          <a:bodyPr>
            <a:normAutofit fontScale="90000"/>
          </a:bodyPr>
          <a:lstStyle/>
          <a:p>
            <a:r>
              <a:rPr lang="ar-TN" sz="2500" dirty="0"/>
              <a:t>معايير نشر المحتوى التفاعلي: </a:t>
            </a:r>
            <a:r>
              <a:rPr lang="ar-TN" sz="2200" dirty="0">
                <a:latin typeface="TS Safaa" panose="020B0604020202020204" charset="-78"/>
                <a:cs typeface="TS Safaa" panose="020B0604020202020204" charset="-78"/>
              </a:rPr>
              <a:t>الإصدار المخصص</a:t>
            </a:r>
            <a:r>
              <a:rPr lang="en-CA" sz="2200" dirty="0">
                <a:latin typeface="TS Safaa" panose="020B0604020202020204" charset="-78"/>
                <a:cs typeface="TS Safaa" panose="020B0604020202020204" charset="-78"/>
              </a:rPr>
              <a:t>Adaptive Release </a:t>
            </a:r>
          </a:p>
        </p:txBody>
      </p:sp>
      <p:sp>
        <p:nvSpPr>
          <p:cNvPr id="12" name="TextBox 11">
            <a:extLst>
              <a:ext uri="{FF2B5EF4-FFF2-40B4-BE49-F238E27FC236}">
                <a16:creationId xmlns:a16="http://schemas.microsoft.com/office/drawing/2014/main" id="{063E29C3-5691-9355-C0A6-B21312488DB3}"/>
              </a:ext>
            </a:extLst>
          </p:cNvPr>
          <p:cNvSpPr txBox="1"/>
          <p:nvPr/>
        </p:nvSpPr>
        <p:spPr>
          <a:xfrm>
            <a:off x="4264853" y="4045180"/>
            <a:ext cx="7467856" cy="2246769"/>
          </a:xfrm>
          <a:prstGeom prst="rect">
            <a:avLst/>
          </a:prstGeom>
          <a:noFill/>
        </p:spPr>
        <p:txBody>
          <a:bodyPr wrap="square">
            <a:spAutoFit/>
          </a:bodyPr>
          <a:lstStyle/>
          <a:p>
            <a:r>
              <a:rPr lang="ar-TN" sz="2800" b="1" dirty="0">
                <a:latin typeface="Sakkal Majalla" panose="02000000000000000000" pitchFamily="2" charset="-78"/>
                <a:cs typeface="Sakkal Majalla" panose="02000000000000000000" pitchFamily="2" charset="-78"/>
              </a:rPr>
              <a:t>يمكن إضافة أربعة أنواع من المعايير عند إنشاء القواعد:</a:t>
            </a:r>
          </a:p>
          <a:p>
            <a:r>
              <a:rPr lang="ar-TN" sz="2800" b="1" dirty="0">
                <a:latin typeface="Sakkal Majalla" panose="02000000000000000000" pitchFamily="2" charset="-78"/>
                <a:cs typeface="Sakkal Majalla" panose="02000000000000000000" pitchFamily="2" charset="-78"/>
              </a:rPr>
              <a:t>التاريـــــــــــــــــــــــــــــــــــــــــــــــــــــــــــــــــــــــــــــخ</a:t>
            </a:r>
          </a:p>
          <a:p>
            <a:r>
              <a:rPr lang="ar-TN" sz="2800" b="1" dirty="0">
                <a:latin typeface="Sakkal Majalla" panose="02000000000000000000" pitchFamily="2" charset="-78"/>
                <a:cs typeface="Sakkal Majalla" panose="02000000000000000000" pitchFamily="2" charset="-78"/>
              </a:rPr>
              <a:t>العضويـــــــــــــــــــــــــــــــــــــــــــــــــــــــة</a:t>
            </a:r>
          </a:p>
          <a:p>
            <a:r>
              <a:rPr lang="ar-TN" sz="2800" b="1" dirty="0">
                <a:latin typeface="Sakkal Majalla" panose="02000000000000000000" pitchFamily="2" charset="-78"/>
                <a:cs typeface="Sakkal Majalla" panose="02000000000000000000" pitchFamily="2" charset="-78"/>
              </a:rPr>
              <a:t>التقديـــــــــــــــــــــــــــــــــــــــــــــــــــــــــــــــــر</a:t>
            </a:r>
          </a:p>
          <a:p>
            <a:r>
              <a:rPr lang="ar-TN" sz="2800" b="1" dirty="0">
                <a:latin typeface="Sakkal Majalla" panose="02000000000000000000" pitchFamily="2" charset="-78"/>
                <a:cs typeface="Sakkal Majalla" panose="02000000000000000000" pitchFamily="2" charset="-78"/>
              </a:rPr>
              <a:t>حالة المراجعـــــــــــــــــة</a:t>
            </a:r>
            <a:endParaRPr lang="en-US" sz="2800" b="1"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86605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29280B-91EA-4E21-9495-D858797585F0}"/>
              </a:ext>
            </a:extLst>
          </p:cNvPr>
          <p:cNvSpPr>
            <a:spLocks noGrp="1"/>
          </p:cNvSpPr>
          <p:nvPr>
            <p:ph type="title"/>
          </p:nvPr>
        </p:nvSpPr>
        <p:spPr/>
        <p:txBody>
          <a:bodyPr/>
          <a:lstStyle/>
          <a:p>
            <a:r>
              <a:rPr lang="ar-TN" dirty="0"/>
              <a:t>إضافة معايير</a:t>
            </a:r>
            <a:r>
              <a:rPr lang="ar-TN" dirty="0">
                <a:latin typeface="TS Safaa" panose="020B0604020202020204" charset="-78"/>
                <a:cs typeface="TS Safaa" panose="020B0604020202020204" charset="-78"/>
              </a:rPr>
              <a:t>" التاريخ"</a:t>
            </a:r>
            <a:endParaRPr lang="en-CA" dirty="0">
              <a:latin typeface="TS Safaa" panose="020B0604020202020204" charset="-78"/>
              <a:cs typeface="TS Safaa" panose="020B0604020202020204" charset="-78"/>
            </a:endParaRPr>
          </a:p>
        </p:txBody>
      </p:sp>
      <p:sp>
        <p:nvSpPr>
          <p:cNvPr id="5" name="Rectangle 4">
            <a:extLst>
              <a:ext uri="{FF2B5EF4-FFF2-40B4-BE49-F238E27FC236}">
                <a16:creationId xmlns:a16="http://schemas.microsoft.com/office/drawing/2014/main" id="{0C3B1EF3-73C7-4572-BF2E-6A3035B9DA06}"/>
              </a:ext>
            </a:extLst>
          </p:cNvPr>
          <p:cNvSpPr/>
          <p:nvPr/>
        </p:nvSpPr>
        <p:spPr>
          <a:xfrm>
            <a:off x="4500880" y="1710843"/>
            <a:ext cx="7341361" cy="2554545"/>
          </a:xfrm>
          <a:prstGeom prst="rect">
            <a:avLst/>
          </a:prstGeom>
        </p:spPr>
        <p:txBody>
          <a:bodyPr wrap="square">
            <a:spAutoFit/>
          </a:bodyPr>
          <a:lstStyle/>
          <a:p>
            <a:pPr marL="457200" indent="-457200" algn="justLow">
              <a:buFont typeface="Wingdings" panose="05000000000000000000" pitchFamily="2" charset="2"/>
              <a:buChar char="q"/>
            </a:pPr>
            <a:r>
              <a:rPr lang="ar-TN" sz="3200" dirty="0">
                <a:solidFill>
                  <a:schemeClr val="accent4">
                    <a:lumMod val="50000"/>
                  </a:schemeClr>
                </a:solidFill>
                <a:latin typeface="Sakkal Majalla" panose="02000000000000000000" pitchFamily="2" charset="-78"/>
                <a:cs typeface="Sakkal Majalla" panose="02000000000000000000" pitchFamily="2" charset="-78"/>
              </a:rPr>
              <a:t> يمكن التحكم في الوقت الذي يتم فيه نشر المحتوى بدلًا من نشر محتوى المقرر الدراسي كله في بداية الفصل الدراسي. </a:t>
            </a:r>
          </a:p>
          <a:p>
            <a:pPr marL="457200" indent="-457200" algn="justLow">
              <a:buFont typeface="Wingdings" panose="05000000000000000000" pitchFamily="2" charset="2"/>
              <a:buChar char="q"/>
            </a:pPr>
            <a:endParaRPr lang="ar-TN" sz="3200" dirty="0">
              <a:solidFill>
                <a:schemeClr val="accent4">
                  <a:lumMod val="50000"/>
                </a:schemeClr>
              </a:solidFill>
              <a:latin typeface="Sakkal Majalla" panose="02000000000000000000" pitchFamily="2" charset="-78"/>
              <a:cs typeface="Sakkal Majalla" panose="02000000000000000000" pitchFamily="2" charset="-78"/>
            </a:endParaRPr>
          </a:p>
          <a:p>
            <a:pPr marL="457200" indent="-457200" algn="justLow">
              <a:buFont typeface="Wingdings" panose="05000000000000000000" pitchFamily="2" charset="2"/>
              <a:buChar char="q"/>
            </a:pPr>
            <a:r>
              <a:rPr lang="ar-TN" sz="3200" dirty="0">
                <a:solidFill>
                  <a:schemeClr val="accent4">
                    <a:lumMod val="50000"/>
                  </a:schemeClr>
                </a:solidFill>
                <a:latin typeface="Sakkal Majalla" panose="02000000000000000000" pitchFamily="2" charset="-78"/>
                <a:cs typeface="Sakkal Majalla" panose="02000000000000000000" pitchFamily="2" charset="-78"/>
              </a:rPr>
              <a:t>يمكن عرض المحتوى بعد تاريخ محدد أو حتى تاريخ محدد أو خلال إطار زمني ما.</a:t>
            </a:r>
          </a:p>
        </p:txBody>
      </p:sp>
      <p:sp>
        <p:nvSpPr>
          <p:cNvPr id="3" name="Slide Number Placeholder 9">
            <a:extLst>
              <a:ext uri="{FF2B5EF4-FFF2-40B4-BE49-F238E27FC236}">
                <a16:creationId xmlns:a16="http://schemas.microsoft.com/office/drawing/2014/main" id="{2F170766-94EE-59ED-5A51-2A89E8A41C80}"/>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16</a:t>
            </a:fld>
            <a:endParaRPr lang="en-US" dirty="0">
              <a:solidFill>
                <a:srgbClr val="006770"/>
              </a:solidFill>
            </a:endParaRPr>
          </a:p>
        </p:txBody>
      </p:sp>
      <p:cxnSp>
        <p:nvCxnSpPr>
          <p:cNvPr id="4" name="Straight Connector 3">
            <a:extLst>
              <a:ext uri="{FF2B5EF4-FFF2-40B4-BE49-F238E27FC236}">
                <a16:creationId xmlns:a16="http://schemas.microsoft.com/office/drawing/2014/main" id="{237FBE3F-4BE3-EF33-8DB0-B9F887D83690}"/>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6" name="Title 1">
            <a:extLst>
              <a:ext uri="{FF2B5EF4-FFF2-40B4-BE49-F238E27FC236}">
                <a16:creationId xmlns:a16="http://schemas.microsoft.com/office/drawing/2014/main" id="{925B3003-8DA0-55A6-9FE6-97E169822B0B}"/>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7" name="Picture 6">
            <a:extLst>
              <a:ext uri="{FF2B5EF4-FFF2-40B4-BE49-F238E27FC236}">
                <a16:creationId xmlns:a16="http://schemas.microsoft.com/office/drawing/2014/main" id="{547FFF01-C45F-347F-6471-BB5A17A613BB}"/>
              </a:ext>
            </a:extLst>
          </p:cNvPr>
          <p:cNvPicPr>
            <a:picLocks noChangeAspect="1"/>
          </p:cNvPicPr>
          <p:nvPr/>
        </p:nvPicPr>
        <p:blipFill>
          <a:blip r:embed="rId3"/>
          <a:stretch>
            <a:fillRect/>
          </a:stretch>
        </p:blipFill>
        <p:spPr>
          <a:xfrm>
            <a:off x="172720" y="1581467"/>
            <a:ext cx="4104640" cy="4534851"/>
          </a:xfrm>
          <a:prstGeom prst="rect">
            <a:avLst/>
          </a:prstGeom>
        </p:spPr>
      </p:pic>
    </p:spTree>
    <p:extLst>
      <p:ext uri="{BB962C8B-B14F-4D97-AF65-F5344CB8AC3E}">
        <p14:creationId xmlns:p14="http://schemas.microsoft.com/office/powerpoint/2010/main" val="3090977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5927D-9F57-48E9-A80B-0E0A1CD97EF3}"/>
              </a:ext>
            </a:extLst>
          </p:cNvPr>
          <p:cNvSpPr>
            <a:spLocks noGrp="1"/>
          </p:cNvSpPr>
          <p:nvPr>
            <p:ph type="title"/>
          </p:nvPr>
        </p:nvSpPr>
        <p:spPr/>
        <p:txBody>
          <a:bodyPr/>
          <a:lstStyle/>
          <a:p>
            <a:r>
              <a:rPr lang="ar-TN" dirty="0"/>
              <a:t>إضافة معايير "</a:t>
            </a:r>
            <a:r>
              <a:rPr lang="ar-TN" dirty="0">
                <a:latin typeface="TS Safaa" panose="020B0604020202020204" charset="-78"/>
                <a:cs typeface="TS Safaa" panose="020B0604020202020204" charset="-78"/>
              </a:rPr>
              <a:t>العضوية"</a:t>
            </a:r>
            <a:endParaRPr lang="en-CA" dirty="0">
              <a:latin typeface="TS Safaa" panose="020B0604020202020204" charset="-78"/>
              <a:cs typeface="TS Safaa" panose="020B0604020202020204" charset="-78"/>
            </a:endParaRPr>
          </a:p>
        </p:txBody>
      </p:sp>
      <p:sp>
        <p:nvSpPr>
          <p:cNvPr id="5" name="Rectangle 1">
            <a:extLst>
              <a:ext uri="{FF2B5EF4-FFF2-40B4-BE49-F238E27FC236}">
                <a16:creationId xmlns:a16="http://schemas.microsoft.com/office/drawing/2014/main" id="{9602D651-9022-4043-A0E7-EB4FBB8A405E}"/>
              </a:ext>
            </a:extLst>
          </p:cNvPr>
          <p:cNvSpPr>
            <a:spLocks noChangeArrowheads="1"/>
          </p:cNvSpPr>
          <p:nvPr/>
        </p:nvSpPr>
        <p:spPr bwMode="auto">
          <a:xfrm>
            <a:off x="6096000" y="1792688"/>
            <a:ext cx="6008318" cy="3233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Low"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lang="ar-TN" altLang="en-US" sz="2300" b="1" dirty="0">
                <a:solidFill>
                  <a:schemeClr val="accent4">
                    <a:lumMod val="50000"/>
                  </a:schemeClr>
                </a:solidFill>
                <a:latin typeface="Sakkal Majalla" panose="02000000000000000000" pitchFamily="2" charset="-78"/>
                <a:cs typeface="Sakkal Majalla" panose="02000000000000000000" pitchFamily="2" charset="-78"/>
              </a:rPr>
              <a:t>يتم </a:t>
            </a:r>
            <a:r>
              <a:rPr kumimoji="0" lang="ar-SA"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استخد</a:t>
            </a:r>
            <a:r>
              <a:rPr kumimoji="0" lang="ar-TN"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ا</a:t>
            </a:r>
            <a:r>
              <a:rPr kumimoji="0" lang="ar-SA"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م معايير العضوية لنشر المحتوى لطلاب ومجموعات مقرر دراسي محددين</a:t>
            </a:r>
            <a:r>
              <a:rPr kumimoji="0" lang="en-US"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                  </a:t>
            </a:r>
          </a:p>
          <a:p>
            <a:pPr marR="0" lvl="0" algn="justLow" defTabSz="914400" rtl="1" eaLnBrk="0" fontAlgn="base" latinLnBrk="0" hangingPunct="0">
              <a:lnSpc>
                <a:spcPct val="150000"/>
              </a:lnSpc>
              <a:spcBef>
                <a:spcPct val="0"/>
              </a:spcBef>
              <a:spcAft>
                <a:spcPct val="0"/>
              </a:spcAft>
              <a:buClrTx/>
              <a:buSzTx/>
              <a:tabLst/>
            </a:pPr>
            <a:r>
              <a:rPr kumimoji="0" lang="ar-TN" altLang="en-US" sz="2300" b="1"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	</a:t>
            </a:r>
            <a:r>
              <a:rPr kumimoji="0" lang="ar-SA" altLang="en-US" sz="2300" b="1"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مثال</a:t>
            </a:r>
            <a:r>
              <a:rPr kumimoji="0" lang="en-US"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 </a:t>
            </a:r>
            <a:r>
              <a:rPr kumimoji="0" lang="ar-SA"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إتاحة المحتوى لطلاب محددين</a:t>
            </a:r>
            <a:endParaRPr kumimoji="0" lang="en-US"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endParaRPr>
          </a:p>
          <a:p>
            <a:pPr marL="342900" marR="0" lvl="0" indent="-342900" algn="justLow" defTabSz="914400" rtl="1"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ar-TN"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عندما يرغب عضو هيئة التدريس في اسناد فرصة إضافية لطالب معين </a:t>
            </a:r>
            <a:r>
              <a:rPr kumimoji="0" lang="ar-SA" altLang="en-US" sz="2300" b="0" i="0" u="none" strike="noStrike" cap="none" normalizeH="0" baseline="0" dirty="0" err="1">
                <a:ln>
                  <a:noFill/>
                </a:ln>
                <a:solidFill>
                  <a:schemeClr val="accent4">
                    <a:lumMod val="50000"/>
                  </a:schemeClr>
                </a:solidFill>
                <a:effectLst/>
                <a:latin typeface="Sakkal Majalla" panose="02000000000000000000" pitchFamily="2" charset="-78"/>
                <a:cs typeface="Sakkal Majalla" panose="02000000000000000000" pitchFamily="2" charset="-78"/>
              </a:rPr>
              <a:t>يإضافة</a:t>
            </a:r>
            <a:r>
              <a:rPr kumimoji="0" lang="ar-SA"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 واجب </a:t>
            </a:r>
            <a:r>
              <a:rPr kumimoji="0" lang="ar-TN"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و</a:t>
            </a:r>
            <a:r>
              <a:rPr kumimoji="0" lang="ar-SA"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 عدم عرضه </a:t>
            </a:r>
            <a:r>
              <a:rPr kumimoji="0" lang="ar-TN"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ع</a:t>
            </a:r>
            <a:r>
              <a:rPr kumimoji="0" lang="ar-SA" altLang="en-US" sz="2300" b="0" i="0" u="none" strike="noStrike" cap="none" normalizeH="0" baseline="0" dirty="0" err="1">
                <a:ln>
                  <a:noFill/>
                </a:ln>
                <a:solidFill>
                  <a:schemeClr val="accent4">
                    <a:lumMod val="50000"/>
                  </a:schemeClr>
                </a:solidFill>
                <a:effectLst/>
                <a:latin typeface="Sakkal Majalla" panose="02000000000000000000" pitchFamily="2" charset="-78"/>
                <a:cs typeface="Sakkal Majalla" panose="02000000000000000000" pitchFamily="2" charset="-78"/>
              </a:rPr>
              <a:t>لى</a:t>
            </a:r>
            <a:r>
              <a:rPr kumimoji="0" lang="ar-SA"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 بقية </a:t>
            </a:r>
            <a:r>
              <a:rPr kumimoji="0" lang="ar-TN"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ال</a:t>
            </a:r>
            <a:r>
              <a:rPr kumimoji="0" lang="ar-SA"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ط</a:t>
            </a:r>
            <a:r>
              <a:rPr kumimoji="0" lang="ar-TN"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لبة</a:t>
            </a:r>
            <a:r>
              <a:rPr kumimoji="0" lang="ar-SA"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a:t>
            </a:r>
            <a:r>
              <a:rPr kumimoji="0" lang="ar-TN"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 ي</a:t>
            </a:r>
            <a:r>
              <a:rPr kumimoji="0" lang="ar-SA"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قوم بنشره إلى ذلك الطالب فقط بمعيار عضوية</a:t>
            </a:r>
            <a:r>
              <a:rPr kumimoji="0" lang="en-US" altLang="en-US" sz="2300" b="0" i="0" u="none" strike="noStrike" cap="none" normalizeH="0" baseline="0" dirty="0">
                <a:ln>
                  <a:noFill/>
                </a:ln>
                <a:solidFill>
                  <a:schemeClr val="accent4">
                    <a:lumMod val="50000"/>
                  </a:schemeClr>
                </a:solidFill>
                <a:effectLst/>
                <a:latin typeface="Sakkal Majalla" panose="02000000000000000000" pitchFamily="2" charset="-78"/>
                <a:cs typeface="Sakkal Majalla" panose="02000000000000000000" pitchFamily="2" charset="-78"/>
              </a:rPr>
              <a:t>.</a:t>
            </a:r>
          </a:p>
        </p:txBody>
      </p:sp>
      <p:sp>
        <p:nvSpPr>
          <p:cNvPr id="3" name="Slide Number Placeholder 9">
            <a:extLst>
              <a:ext uri="{FF2B5EF4-FFF2-40B4-BE49-F238E27FC236}">
                <a16:creationId xmlns:a16="http://schemas.microsoft.com/office/drawing/2014/main" id="{25C459B7-72F8-6A25-FD46-00468EA2918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17</a:t>
            </a:fld>
            <a:endParaRPr lang="en-US" dirty="0">
              <a:solidFill>
                <a:srgbClr val="006770"/>
              </a:solidFill>
            </a:endParaRPr>
          </a:p>
        </p:txBody>
      </p:sp>
      <p:cxnSp>
        <p:nvCxnSpPr>
          <p:cNvPr id="4" name="Straight Connector 3">
            <a:extLst>
              <a:ext uri="{FF2B5EF4-FFF2-40B4-BE49-F238E27FC236}">
                <a16:creationId xmlns:a16="http://schemas.microsoft.com/office/drawing/2014/main" id="{8F1DF35F-9A52-5B15-4153-CA69C145970A}"/>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6" name="Title 1">
            <a:extLst>
              <a:ext uri="{FF2B5EF4-FFF2-40B4-BE49-F238E27FC236}">
                <a16:creationId xmlns:a16="http://schemas.microsoft.com/office/drawing/2014/main" id="{F1D1C736-438D-6949-6669-EAA126C51C4E}"/>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7" name="Picture 6">
            <a:extLst>
              <a:ext uri="{FF2B5EF4-FFF2-40B4-BE49-F238E27FC236}">
                <a16:creationId xmlns:a16="http://schemas.microsoft.com/office/drawing/2014/main" id="{DBCBCF52-6284-9E47-FA3F-7ABE8BAADCF5}"/>
              </a:ext>
            </a:extLst>
          </p:cNvPr>
          <p:cNvPicPr>
            <a:picLocks noChangeAspect="1"/>
          </p:cNvPicPr>
          <p:nvPr/>
        </p:nvPicPr>
        <p:blipFill>
          <a:blip r:embed="rId3"/>
          <a:stretch>
            <a:fillRect/>
          </a:stretch>
        </p:blipFill>
        <p:spPr>
          <a:xfrm>
            <a:off x="426720" y="2076950"/>
            <a:ext cx="5089497" cy="3817123"/>
          </a:xfrm>
          <a:prstGeom prst="rect">
            <a:avLst/>
          </a:prstGeom>
        </p:spPr>
      </p:pic>
    </p:spTree>
    <p:extLst>
      <p:ext uri="{BB962C8B-B14F-4D97-AF65-F5344CB8AC3E}">
        <p14:creationId xmlns:p14="http://schemas.microsoft.com/office/powerpoint/2010/main" val="2702301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5927D-9F57-48E9-A80B-0E0A1CD97EF3}"/>
              </a:ext>
            </a:extLst>
          </p:cNvPr>
          <p:cNvSpPr>
            <a:spLocks noGrp="1"/>
          </p:cNvSpPr>
          <p:nvPr>
            <p:ph type="title"/>
          </p:nvPr>
        </p:nvSpPr>
        <p:spPr/>
        <p:txBody>
          <a:bodyPr/>
          <a:lstStyle/>
          <a:p>
            <a:r>
              <a:rPr lang="ar-TN" dirty="0"/>
              <a:t>إضافة معايير </a:t>
            </a:r>
            <a:r>
              <a:rPr lang="ar-TN" dirty="0">
                <a:latin typeface="TS Safaa" panose="020B0604020202020204" charset="-78"/>
                <a:cs typeface="TS Safaa" panose="020B0604020202020204" charset="-78"/>
              </a:rPr>
              <a:t>"مركز التقديرات</a:t>
            </a:r>
            <a:r>
              <a:rPr lang="ar-TN" dirty="0"/>
              <a:t>"</a:t>
            </a:r>
            <a:endParaRPr lang="en-CA" dirty="0"/>
          </a:p>
        </p:txBody>
      </p:sp>
      <p:sp>
        <p:nvSpPr>
          <p:cNvPr id="3" name="Rectangle 2">
            <a:extLst>
              <a:ext uri="{FF2B5EF4-FFF2-40B4-BE49-F238E27FC236}">
                <a16:creationId xmlns:a16="http://schemas.microsoft.com/office/drawing/2014/main" id="{515C745B-765D-4731-B167-ECD6AFE53F73}"/>
              </a:ext>
            </a:extLst>
          </p:cNvPr>
          <p:cNvSpPr/>
          <p:nvPr/>
        </p:nvSpPr>
        <p:spPr>
          <a:xfrm>
            <a:off x="4856480" y="1662520"/>
            <a:ext cx="6915106" cy="3108543"/>
          </a:xfrm>
          <a:prstGeom prst="rect">
            <a:avLst/>
          </a:prstGeom>
        </p:spPr>
        <p:txBody>
          <a:bodyPr wrap="square">
            <a:spAutoFit/>
          </a:bodyPr>
          <a:lstStyle/>
          <a:p>
            <a:pPr marL="457200" indent="-457200" algn="justLow">
              <a:buFont typeface="Wingdings" panose="05000000000000000000" pitchFamily="2" charset="2"/>
              <a:buChar char="q"/>
            </a:pPr>
            <a:r>
              <a:rPr lang="ar-TN" sz="2800" dirty="0">
                <a:solidFill>
                  <a:schemeClr val="accent4">
                    <a:lumMod val="50000"/>
                  </a:schemeClr>
                </a:solidFill>
                <a:latin typeface="Sakkal Majalla" panose="02000000000000000000" pitchFamily="2" charset="-78"/>
                <a:cs typeface="Sakkal Majalla" panose="02000000000000000000" pitchFamily="2" charset="-78"/>
              </a:rPr>
              <a:t>استخدام معايير "مركز التقديرات" لنشر المحتوى استنادًا إلى محاولة العنصر أو درجة العنصر أو عمود محتسب.</a:t>
            </a:r>
          </a:p>
          <a:p>
            <a:pPr algn="justLow"/>
            <a:r>
              <a:rPr lang="ar-TN" sz="2800" b="1" dirty="0">
                <a:solidFill>
                  <a:schemeClr val="accent4">
                    <a:lumMod val="50000"/>
                  </a:schemeClr>
                </a:solidFill>
                <a:latin typeface="Sakkal Majalla" panose="02000000000000000000" pitchFamily="2" charset="-78"/>
                <a:cs typeface="Sakkal Majalla" panose="02000000000000000000" pitchFamily="2" charset="-78"/>
              </a:rPr>
              <a:t>	مثال</a:t>
            </a:r>
            <a:r>
              <a:rPr lang="ar-TN" sz="2800" dirty="0">
                <a:solidFill>
                  <a:schemeClr val="accent4">
                    <a:lumMod val="50000"/>
                  </a:schemeClr>
                </a:solidFill>
                <a:latin typeface="Sakkal Majalla" panose="02000000000000000000" pitchFamily="2" charset="-78"/>
                <a:cs typeface="Sakkal Majalla" panose="02000000000000000000" pitchFamily="2" charset="-78"/>
              </a:rPr>
              <a:t>: إتاحة المحتوى بناءً على محاولة مركز التقديرات</a:t>
            </a:r>
          </a:p>
          <a:p>
            <a:pPr marL="457200" indent="-457200" algn="justLow">
              <a:buFont typeface="Wingdings" panose="05000000000000000000" pitchFamily="2" charset="2"/>
              <a:buChar char="q"/>
            </a:pPr>
            <a:r>
              <a:rPr lang="ar-TN" sz="2800" dirty="0">
                <a:solidFill>
                  <a:schemeClr val="accent4">
                    <a:lumMod val="50000"/>
                  </a:schemeClr>
                </a:solidFill>
                <a:latin typeface="Sakkal Majalla" panose="02000000000000000000" pitchFamily="2" charset="-78"/>
                <a:cs typeface="Sakkal Majalla" panose="02000000000000000000" pitchFamily="2" charset="-78"/>
              </a:rPr>
              <a:t>استخدام معايير "مركز التقديرات"، إذا كنت تريد أن تستند رؤية المحتوى إلى محاولات الطلاب في الاختبارات أو الواجبات.  يتم اعداد اختبار مسبق للطلاب لإكماله قبل إتاحة مواد المراجعة.</a:t>
            </a:r>
          </a:p>
          <a:p>
            <a:pPr marL="457200" indent="-457200" algn="justLow">
              <a:buFont typeface="Wingdings" panose="05000000000000000000" pitchFamily="2" charset="2"/>
              <a:buChar char="q"/>
            </a:pPr>
            <a:endParaRPr lang="ar-TN" sz="2800" dirty="0">
              <a:solidFill>
                <a:schemeClr val="accent4">
                  <a:lumMod val="50000"/>
                </a:schemeClr>
              </a:solidFill>
              <a:latin typeface="Sakkal Majalla" panose="02000000000000000000" pitchFamily="2" charset="-78"/>
              <a:cs typeface="Sakkal Majalla" panose="02000000000000000000" pitchFamily="2" charset="-78"/>
            </a:endParaRPr>
          </a:p>
        </p:txBody>
      </p:sp>
      <p:sp>
        <p:nvSpPr>
          <p:cNvPr id="4" name="Slide Number Placeholder 9">
            <a:extLst>
              <a:ext uri="{FF2B5EF4-FFF2-40B4-BE49-F238E27FC236}">
                <a16:creationId xmlns:a16="http://schemas.microsoft.com/office/drawing/2014/main" id="{DA86282E-670D-649F-FF56-63D93E82BF83}"/>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18</a:t>
            </a:fld>
            <a:endParaRPr lang="en-US" dirty="0">
              <a:solidFill>
                <a:srgbClr val="006770"/>
              </a:solidFill>
            </a:endParaRPr>
          </a:p>
        </p:txBody>
      </p:sp>
      <p:cxnSp>
        <p:nvCxnSpPr>
          <p:cNvPr id="5" name="Straight Connector 4">
            <a:extLst>
              <a:ext uri="{FF2B5EF4-FFF2-40B4-BE49-F238E27FC236}">
                <a16:creationId xmlns:a16="http://schemas.microsoft.com/office/drawing/2014/main" id="{FCDE4185-BE4C-6530-5A50-5C144E05D306}"/>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6" name="Title 1">
            <a:extLst>
              <a:ext uri="{FF2B5EF4-FFF2-40B4-BE49-F238E27FC236}">
                <a16:creationId xmlns:a16="http://schemas.microsoft.com/office/drawing/2014/main" id="{7DE75149-5616-638F-8627-2BD15F18EA79}"/>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7" name="Picture 6">
            <a:extLst>
              <a:ext uri="{FF2B5EF4-FFF2-40B4-BE49-F238E27FC236}">
                <a16:creationId xmlns:a16="http://schemas.microsoft.com/office/drawing/2014/main" id="{78E0A7F5-D913-FC97-8146-4A1B3961A81A}"/>
              </a:ext>
            </a:extLst>
          </p:cNvPr>
          <p:cNvPicPr>
            <a:picLocks noChangeAspect="1"/>
          </p:cNvPicPr>
          <p:nvPr/>
        </p:nvPicPr>
        <p:blipFill>
          <a:blip r:embed="rId3"/>
          <a:stretch>
            <a:fillRect/>
          </a:stretch>
        </p:blipFill>
        <p:spPr>
          <a:xfrm>
            <a:off x="420414" y="1465779"/>
            <a:ext cx="3515351" cy="3515351"/>
          </a:xfrm>
          <a:prstGeom prst="rect">
            <a:avLst/>
          </a:prstGeom>
        </p:spPr>
      </p:pic>
    </p:spTree>
    <p:extLst>
      <p:ext uri="{BB962C8B-B14F-4D97-AF65-F5344CB8AC3E}">
        <p14:creationId xmlns:p14="http://schemas.microsoft.com/office/powerpoint/2010/main" val="171691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906BFB-9F2A-4A55-93C6-B7AA5FA5D77E}"/>
              </a:ext>
            </a:extLst>
          </p:cNvPr>
          <p:cNvSpPr>
            <a:spLocks noGrp="1"/>
          </p:cNvSpPr>
          <p:nvPr>
            <p:ph type="title"/>
          </p:nvPr>
        </p:nvSpPr>
        <p:spPr/>
        <p:txBody>
          <a:bodyPr/>
          <a:lstStyle/>
          <a:p>
            <a:r>
              <a:rPr lang="ar-TN" dirty="0"/>
              <a:t>إضافة معايير "</a:t>
            </a:r>
            <a:r>
              <a:rPr lang="ar-TN" sz="2500" dirty="0">
                <a:latin typeface="TS Safaa" panose="020B0604020202020204" charset="-78"/>
                <a:cs typeface="TS Safaa" panose="020B0604020202020204" charset="-78"/>
              </a:rPr>
              <a:t>حالة المراجعة</a:t>
            </a:r>
            <a:r>
              <a:rPr lang="ar-TN" dirty="0">
                <a:latin typeface="TS Safaa" panose="020B0604020202020204" charset="-78"/>
                <a:cs typeface="TS Safaa" panose="020B0604020202020204" charset="-78"/>
              </a:rPr>
              <a:t>"</a:t>
            </a:r>
            <a:endParaRPr lang="en-CA" dirty="0">
              <a:latin typeface="TS Safaa" panose="020B0604020202020204" charset="-78"/>
              <a:cs typeface="TS Safaa" panose="020B0604020202020204" charset="-78"/>
            </a:endParaRPr>
          </a:p>
        </p:txBody>
      </p:sp>
      <p:sp>
        <p:nvSpPr>
          <p:cNvPr id="5" name="Rectangle 4">
            <a:extLst>
              <a:ext uri="{FF2B5EF4-FFF2-40B4-BE49-F238E27FC236}">
                <a16:creationId xmlns:a16="http://schemas.microsoft.com/office/drawing/2014/main" id="{BBE443FB-CD20-4E53-84C9-2B369E019DED}"/>
              </a:ext>
            </a:extLst>
          </p:cNvPr>
          <p:cNvSpPr/>
          <p:nvPr/>
        </p:nvSpPr>
        <p:spPr>
          <a:xfrm>
            <a:off x="4958080" y="2322607"/>
            <a:ext cx="6556052" cy="2929648"/>
          </a:xfrm>
          <a:prstGeom prst="rect">
            <a:avLst/>
          </a:prstGeom>
        </p:spPr>
        <p:txBody>
          <a:bodyPr wrap="square">
            <a:spAutoFit/>
          </a:bodyPr>
          <a:lstStyle/>
          <a:p>
            <a:pPr marL="342900" indent="-342900" algn="justLow">
              <a:lnSpc>
                <a:spcPct val="150000"/>
              </a:lnSpc>
              <a:buFont typeface="Wingdings" panose="05000000000000000000" pitchFamily="2" charset="2"/>
              <a:buChar char="q"/>
            </a:pPr>
            <a:r>
              <a:rPr lang="ar-TN" sz="2500" dirty="0">
                <a:solidFill>
                  <a:schemeClr val="accent4">
                    <a:lumMod val="50000"/>
                  </a:schemeClr>
                </a:solidFill>
                <a:latin typeface="Sakkal Majalla" panose="02000000000000000000" pitchFamily="2" charset="-78"/>
                <a:cs typeface="Sakkal Majalla" panose="02000000000000000000" pitchFamily="2" charset="-78"/>
              </a:rPr>
              <a:t>يمكن استخدام معايير حالة المراجعة لنشر المحتوى بناءًا على مراجعة الطالب لعنصر محتوى محدد.</a:t>
            </a:r>
          </a:p>
          <a:p>
            <a:pPr algn="justLow">
              <a:lnSpc>
                <a:spcPct val="150000"/>
              </a:lnSpc>
            </a:pPr>
            <a:endParaRPr lang="ar-TN" sz="2500" b="1" dirty="0">
              <a:solidFill>
                <a:schemeClr val="accent4">
                  <a:lumMod val="50000"/>
                </a:schemeClr>
              </a:solidFill>
              <a:latin typeface="Sakkal Majalla" panose="02000000000000000000" pitchFamily="2" charset="-78"/>
              <a:cs typeface="Sakkal Majalla" panose="02000000000000000000" pitchFamily="2" charset="-78"/>
            </a:endParaRPr>
          </a:p>
          <a:p>
            <a:pPr algn="justLow">
              <a:lnSpc>
                <a:spcPct val="150000"/>
              </a:lnSpc>
            </a:pPr>
            <a:r>
              <a:rPr lang="ar-TN" sz="2500" b="1" dirty="0">
                <a:solidFill>
                  <a:schemeClr val="accent4">
                    <a:lumMod val="50000"/>
                  </a:schemeClr>
                </a:solidFill>
                <a:latin typeface="Sakkal Majalla" panose="02000000000000000000" pitchFamily="2" charset="-78"/>
                <a:cs typeface="Sakkal Majalla" panose="02000000000000000000" pitchFamily="2" charset="-78"/>
              </a:rPr>
              <a:t>مثال</a:t>
            </a:r>
            <a:r>
              <a:rPr lang="ar-TN" sz="2500" dirty="0">
                <a:solidFill>
                  <a:schemeClr val="accent4">
                    <a:lumMod val="50000"/>
                  </a:schemeClr>
                </a:solidFill>
                <a:latin typeface="Sakkal Majalla" panose="02000000000000000000" pitchFamily="2" charset="-78"/>
                <a:cs typeface="Sakkal Majalla" panose="02000000000000000000" pitchFamily="2" charset="-78"/>
              </a:rPr>
              <a:t>: يقوم عضو هيئة التدريس  بإنشاء معيار لا يتيح "الواجب 1" إلا بعد قيام الطلاب بوضع علامة تم مراجعته على "الواجب المنزلي 1".</a:t>
            </a:r>
          </a:p>
        </p:txBody>
      </p:sp>
      <p:sp>
        <p:nvSpPr>
          <p:cNvPr id="3" name="Slide Number Placeholder 9">
            <a:extLst>
              <a:ext uri="{FF2B5EF4-FFF2-40B4-BE49-F238E27FC236}">
                <a16:creationId xmlns:a16="http://schemas.microsoft.com/office/drawing/2014/main" id="{8584E35B-A4F2-532B-3187-0696AAFE1C75}"/>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19</a:t>
            </a:fld>
            <a:endParaRPr lang="en-US" dirty="0">
              <a:solidFill>
                <a:srgbClr val="006770"/>
              </a:solidFill>
            </a:endParaRPr>
          </a:p>
        </p:txBody>
      </p:sp>
      <p:cxnSp>
        <p:nvCxnSpPr>
          <p:cNvPr id="4" name="Straight Connector 3">
            <a:extLst>
              <a:ext uri="{FF2B5EF4-FFF2-40B4-BE49-F238E27FC236}">
                <a16:creationId xmlns:a16="http://schemas.microsoft.com/office/drawing/2014/main" id="{E73CB341-9A3D-FF6D-712D-D7E2DBEE2E3F}"/>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6" name="Title 1">
            <a:extLst>
              <a:ext uri="{FF2B5EF4-FFF2-40B4-BE49-F238E27FC236}">
                <a16:creationId xmlns:a16="http://schemas.microsoft.com/office/drawing/2014/main" id="{79902CAB-5B33-1CA5-1E71-034655B9E806}"/>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7" name="Picture 6">
            <a:extLst>
              <a:ext uri="{FF2B5EF4-FFF2-40B4-BE49-F238E27FC236}">
                <a16:creationId xmlns:a16="http://schemas.microsoft.com/office/drawing/2014/main" id="{9C6602A6-E3D7-3EA5-F088-78CDF85DF6AE}"/>
              </a:ext>
            </a:extLst>
          </p:cNvPr>
          <p:cNvPicPr>
            <a:picLocks noChangeAspect="1"/>
          </p:cNvPicPr>
          <p:nvPr/>
        </p:nvPicPr>
        <p:blipFill>
          <a:blip r:embed="rId3"/>
          <a:stretch>
            <a:fillRect/>
          </a:stretch>
        </p:blipFill>
        <p:spPr>
          <a:xfrm>
            <a:off x="172720" y="1581467"/>
            <a:ext cx="4104640" cy="4534851"/>
          </a:xfrm>
          <a:prstGeom prst="rect">
            <a:avLst/>
          </a:prstGeom>
        </p:spPr>
      </p:pic>
    </p:spTree>
    <p:extLst>
      <p:ext uri="{BB962C8B-B14F-4D97-AF65-F5344CB8AC3E}">
        <p14:creationId xmlns:p14="http://schemas.microsoft.com/office/powerpoint/2010/main" val="15629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3515828" y="728717"/>
            <a:ext cx="4971224" cy="663993"/>
          </a:xfrm>
        </p:spPr>
        <p:txBody>
          <a:bodyPr>
            <a:normAutofit/>
          </a:bodyPr>
          <a:lstStyle/>
          <a:p>
            <a:r>
              <a:rPr lang="ar-SA" b="1" dirty="0"/>
              <a:t>الأهداف</a:t>
            </a:r>
            <a:endParaRPr lang="en-US" dirty="0"/>
          </a:p>
        </p:txBody>
      </p:sp>
      <p:sp>
        <p:nvSpPr>
          <p:cNvPr id="3" name="عنصر نائب للمحتوى 2">
            <a:extLst>
              <a:ext uri="{FF2B5EF4-FFF2-40B4-BE49-F238E27FC236}">
                <a16:creationId xmlns:a16="http://schemas.microsoft.com/office/drawing/2014/main" id="{A1571168-A1DA-4F31-ABBC-561ADC257CFE}"/>
              </a:ext>
            </a:extLst>
          </p:cNvPr>
          <p:cNvSpPr>
            <a:spLocks noGrp="1"/>
          </p:cNvSpPr>
          <p:nvPr>
            <p:ph idx="1"/>
          </p:nvPr>
        </p:nvSpPr>
        <p:spPr>
          <a:xfrm>
            <a:off x="4460507" y="1544860"/>
            <a:ext cx="7731493" cy="3257299"/>
          </a:xfrm>
        </p:spPr>
        <p:txBody>
          <a:bodyPr>
            <a:normAutofit fontScale="92500"/>
          </a:bodyPr>
          <a:lstStyle/>
          <a:p>
            <a:pPr marL="0" indent="0" algn="just">
              <a:lnSpc>
                <a:spcPct val="120000"/>
              </a:lnSpc>
              <a:spcBef>
                <a:spcPts val="0"/>
              </a:spcBef>
              <a:buNone/>
            </a:pPr>
            <a:r>
              <a:rPr lang="ar-SA" b="1" dirty="0">
                <a:latin typeface="Sakkal Majalla" panose="02000000000000000000" pitchFamily="2" charset="-78"/>
                <a:cs typeface="Sakkal Majalla" panose="02000000000000000000" pitchFamily="2" charset="-78"/>
              </a:rPr>
              <a:t>زميلي عضو هيئة التدريس، بعد الانتهاء من هذه الجلسة التدريبية سوف تكون قادرا على أن :</a:t>
            </a:r>
          </a:p>
          <a:p>
            <a:pPr marL="0" indent="0" algn="just">
              <a:lnSpc>
                <a:spcPct val="120000"/>
              </a:lnSpc>
              <a:spcBef>
                <a:spcPts val="0"/>
              </a:spcBef>
              <a:buNone/>
            </a:pPr>
            <a:endParaRPr lang="ar-SA" dirty="0">
              <a:latin typeface="Sakkal Majalla" panose="02000000000000000000" pitchFamily="2" charset="-78"/>
              <a:cs typeface="Sakkal Majalla" panose="02000000000000000000" pitchFamily="2" charset="-78"/>
            </a:endParaRPr>
          </a:p>
          <a:p>
            <a:pPr marL="457200" indent="-457200" algn="just">
              <a:lnSpc>
                <a:spcPct val="120000"/>
              </a:lnSpc>
              <a:spcBef>
                <a:spcPts val="0"/>
              </a:spcBef>
              <a:buFont typeface="+mj-lt"/>
              <a:buAutoNum type="arabicPeriod"/>
            </a:pPr>
            <a:r>
              <a:rPr lang="ar-SA" altLang="ar-SA" dirty="0">
                <a:latin typeface="Sakkal Majalla" panose="02000000000000000000" pitchFamily="2" charset="-78"/>
                <a:cs typeface="Sakkal Majalla" panose="02000000000000000000" pitchFamily="2" charset="-78"/>
              </a:rPr>
              <a:t>تُحدد مفهوم وأهمية بيئات التعلم الإلكتروني التفاعلية.</a:t>
            </a:r>
          </a:p>
          <a:p>
            <a:pPr marL="457200" indent="-457200" algn="just">
              <a:lnSpc>
                <a:spcPct val="120000"/>
              </a:lnSpc>
              <a:spcBef>
                <a:spcPts val="0"/>
              </a:spcBef>
              <a:buFont typeface="+mj-lt"/>
              <a:buAutoNum type="arabicPeriod"/>
            </a:pPr>
            <a:r>
              <a:rPr lang="ar-SA" altLang="ar-SA" dirty="0">
                <a:latin typeface="Sakkal Majalla" panose="02000000000000000000" pitchFamily="2" charset="-78"/>
                <a:cs typeface="Sakkal Majalla" panose="02000000000000000000" pitchFamily="2" charset="-78"/>
              </a:rPr>
              <a:t>توظف الموارد التعليمية المفتوحة في إثراء المحتوى التعليمي.</a:t>
            </a:r>
          </a:p>
          <a:p>
            <a:pPr marL="457200" indent="-457200" algn="just">
              <a:lnSpc>
                <a:spcPct val="120000"/>
              </a:lnSpc>
              <a:spcBef>
                <a:spcPts val="0"/>
              </a:spcBef>
              <a:buFont typeface="+mj-lt"/>
              <a:buAutoNum type="arabicPeriod"/>
            </a:pPr>
            <a:r>
              <a:rPr lang="ar-SA" altLang="ar-SA" dirty="0">
                <a:latin typeface="Sakkal Majalla" panose="02000000000000000000" pitchFamily="2" charset="-78"/>
                <a:cs typeface="Sakkal Majalla" panose="02000000000000000000" pitchFamily="2" charset="-78"/>
              </a:rPr>
              <a:t>تبحث عن الموارد التعليمية التي تتلاءم مع المحتوى.</a:t>
            </a:r>
          </a:p>
          <a:p>
            <a:pPr marL="457200" indent="-457200" algn="just">
              <a:lnSpc>
                <a:spcPct val="120000"/>
              </a:lnSpc>
              <a:spcBef>
                <a:spcPts val="0"/>
              </a:spcBef>
              <a:buFont typeface="+mj-lt"/>
              <a:buAutoNum type="arabicPeriod"/>
            </a:pPr>
            <a:r>
              <a:rPr lang="ar-SA" altLang="ar-SA" dirty="0">
                <a:latin typeface="Sakkal Majalla" panose="02000000000000000000" pitchFamily="2" charset="-78"/>
                <a:cs typeface="Sakkal Majalla" panose="02000000000000000000" pitchFamily="2" charset="-78"/>
              </a:rPr>
              <a:t>تنتج الموارد التعليمية الرقمية الفعالة.</a:t>
            </a:r>
          </a:p>
          <a:p>
            <a:pPr marL="457200" indent="-457200" algn="just">
              <a:lnSpc>
                <a:spcPct val="120000"/>
              </a:lnSpc>
              <a:spcBef>
                <a:spcPts val="0"/>
              </a:spcBef>
              <a:buFont typeface="+mj-lt"/>
              <a:buAutoNum type="arabicPeriod"/>
            </a:pPr>
            <a:r>
              <a:rPr lang="ar-SA" altLang="ar-SA" dirty="0">
                <a:latin typeface="Sakkal Majalla" panose="02000000000000000000" pitchFamily="2" charset="-78"/>
                <a:cs typeface="Sakkal Majalla" panose="02000000000000000000" pitchFamily="2" charset="-78"/>
              </a:rPr>
              <a:t>تدمج وتوظف الموارد التعليمية الرقمية داخل نظام إدارة التعلم البلاك بورد</a:t>
            </a:r>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2</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076" y="1866332"/>
            <a:ext cx="4971224" cy="4314160"/>
          </a:xfrm>
          <a:prstGeom prst="rect">
            <a:avLst/>
          </a:prstGeom>
          <a:ln>
            <a:noFill/>
          </a:ln>
          <a:effectLst>
            <a:softEdge rad="112500"/>
          </a:effectLst>
        </p:spPr>
      </p:pic>
    </p:spTree>
    <p:extLst>
      <p:ext uri="{BB962C8B-B14F-4D97-AF65-F5344CB8AC3E}">
        <p14:creationId xmlns:p14="http://schemas.microsoft.com/office/powerpoint/2010/main" val="1273120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5486399" y="1988442"/>
            <a:ext cx="5208775" cy="2881116"/>
          </a:xfrm>
        </p:spPr>
        <p:txBody>
          <a:bodyPr>
            <a:normAutofit/>
          </a:bodyPr>
          <a:lstStyle/>
          <a:p>
            <a:pPr algn="ctr">
              <a:lnSpc>
                <a:spcPct val="200000"/>
              </a:lnSpc>
            </a:pPr>
            <a:br>
              <a:rPr lang="ar-SA" sz="2400" dirty="0"/>
            </a:br>
            <a:r>
              <a:rPr lang="ar-SA" sz="2400" dirty="0"/>
              <a:t>مفهوم وأهمية بيئات التعلم الإلكتروني التفاعلية</a:t>
            </a:r>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20</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9" name="Picture 8">
            <a:extLst>
              <a:ext uri="{FF2B5EF4-FFF2-40B4-BE49-F238E27FC236}">
                <a16:creationId xmlns:a16="http://schemas.microsoft.com/office/drawing/2014/main" id="{A86351D0-67B9-3277-84D4-E5C6C8604811}"/>
              </a:ext>
            </a:extLst>
          </p:cNvPr>
          <p:cNvPicPr>
            <a:picLocks noChangeAspect="1"/>
          </p:cNvPicPr>
          <p:nvPr/>
        </p:nvPicPr>
        <p:blipFill>
          <a:blip r:embed="rId3"/>
          <a:stretch>
            <a:fillRect/>
          </a:stretch>
        </p:blipFill>
        <p:spPr>
          <a:xfrm>
            <a:off x="709248" y="2099620"/>
            <a:ext cx="3986319" cy="3771783"/>
          </a:xfrm>
          <a:prstGeom prst="rect">
            <a:avLst/>
          </a:prstGeom>
        </p:spPr>
      </p:pic>
      <p:sp>
        <p:nvSpPr>
          <p:cNvPr id="13" name="TextBox 12">
            <a:extLst>
              <a:ext uri="{FF2B5EF4-FFF2-40B4-BE49-F238E27FC236}">
                <a16:creationId xmlns:a16="http://schemas.microsoft.com/office/drawing/2014/main" id="{E37A87C7-EC25-C4F0-D148-59DD7DA5409F}"/>
              </a:ext>
            </a:extLst>
          </p:cNvPr>
          <p:cNvSpPr txBox="1"/>
          <p:nvPr/>
        </p:nvSpPr>
        <p:spPr>
          <a:xfrm>
            <a:off x="4297062" y="846135"/>
            <a:ext cx="6098058" cy="461665"/>
          </a:xfrm>
          <a:prstGeom prst="rect">
            <a:avLst/>
          </a:prstGeom>
          <a:noFill/>
        </p:spPr>
        <p:txBody>
          <a:bodyPr wrap="square">
            <a:spAutoFit/>
          </a:bodyPr>
          <a:lstStyle/>
          <a:p>
            <a:r>
              <a:rPr kumimoji="0" lang="ar-SA" sz="2400" b="0" i="0" u="none" strike="noStrike" kern="1200" cap="none" spc="0" normalizeH="0" baseline="0" noProof="0" dirty="0">
                <a:ln>
                  <a:noFill/>
                </a:ln>
                <a:solidFill>
                  <a:srgbClr val="A9894C"/>
                </a:solidFill>
                <a:effectLst/>
                <a:uLnTx/>
                <a:uFillTx/>
                <a:latin typeface="TS Safaa Bold" panose="00000800000000000000" pitchFamily="50" charset="-78"/>
                <a:ea typeface="+mj-ea"/>
                <a:cs typeface="TS Safaa Bold" panose="00000800000000000000" pitchFamily="50" charset="-78"/>
              </a:rPr>
              <a:t>الجانب التطبيقي للمحور الأول: </a:t>
            </a:r>
            <a:endParaRPr lang="en-US" dirty="0"/>
          </a:p>
        </p:txBody>
      </p:sp>
    </p:spTree>
    <p:extLst>
      <p:ext uri="{BB962C8B-B14F-4D97-AF65-F5344CB8AC3E}">
        <p14:creationId xmlns:p14="http://schemas.microsoft.com/office/powerpoint/2010/main" val="219757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21</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FC055A45-1023-A655-8119-AF913BB65C98}"/>
              </a:ext>
            </a:extLst>
          </p:cNvPr>
          <p:cNvSpPr>
            <a:spLocks noGrp="1"/>
          </p:cNvSpPr>
          <p:nvPr>
            <p:ph type="title"/>
          </p:nvPr>
        </p:nvSpPr>
        <p:spPr>
          <a:xfrm>
            <a:off x="1078276" y="-71840"/>
            <a:ext cx="11310151" cy="1238949"/>
          </a:xfrm>
        </p:spPr>
        <p:txBody>
          <a:bodyPr>
            <a:noAutofit/>
          </a:bodyPr>
          <a:lstStyle/>
          <a:p>
            <a:pPr algn="ctr"/>
            <a:r>
              <a:rPr lang="ar-SA" sz="2200" dirty="0"/>
              <a:t>المحور الثاني:</a:t>
            </a:r>
            <a:br>
              <a:rPr lang="ar-SA" sz="2200" dirty="0"/>
            </a:br>
            <a:br>
              <a:rPr lang="en-US" sz="2200" dirty="0"/>
            </a:br>
            <a:r>
              <a:rPr lang="ar-SA" sz="1700" dirty="0"/>
              <a:t>توظيف الموارد التعليمية المفتوحة</a:t>
            </a:r>
            <a:r>
              <a:rPr lang="en-US" sz="1700" dirty="0"/>
              <a:t> </a:t>
            </a:r>
            <a:r>
              <a:rPr lang="ar-SA" sz="1700" dirty="0"/>
              <a:t>في إثراء المحتوى التعليمي </a:t>
            </a:r>
            <a:endParaRPr lang="en-US" sz="1700" dirty="0"/>
          </a:p>
        </p:txBody>
      </p:sp>
      <p:sp>
        <p:nvSpPr>
          <p:cNvPr id="10" name="TextBox 9">
            <a:extLst>
              <a:ext uri="{FF2B5EF4-FFF2-40B4-BE49-F238E27FC236}">
                <a16:creationId xmlns:a16="http://schemas.microsoft.com/office/drawing/2014/main" id="{BA550A31-E0BF-CABF-C439-D6C2DED93BF8}"/>
              </a:ext>
            </a:extLst>
          </p:cNvPr>
          <p:cNvSpPr txBox="1"/>
          <p:nvPr/>
        </p:nvSpPr>
        <p:spPr>
          <a:xfrm>
            <a:off x="2904601" y="2025059"/>
            <a:ext cx="9147586" cy="3939540"/>
          </a:xfrm>
          <a:prstGeom prst="rect">
            <a:avLst/>
          </a:prstGeom>
          <a:noFill/>
        </p:spPr>
        <p:txBody>
          <a:bodyPr wrap="square">
            <a:spAutoFit/>
          </a:bodyPr>
          <a:lstStyle/>
          <a:p>
            <a:pPr algn="just"/>
            <a:r>
              <a:rPr lang="ar-TN" sz="2800" b="1" dirty="0">
                <a:latin typeface="Sakkal Majalla" panose="02000000000000000000" pitchFamily="2" charset="-78"/>
                <a:cs typeface="Sakkal Majalla" panose="02000000000000000000" pitchFamily="2" charset="-78"/>
              </a:rPr>
              <a:t>تعريف الموارد التعليمية المفتوحة </a:t>
            </a:r>
            <a:r>
              <a:rPr lang="en-US" sz="2800" b="1" dirty="0">
                <a:latin typeface="Sakkal Majalla" panose="02000000000000000000" pitchFamily="2" charset="-78"/>
                <a:cs typeface="Sakkal Majalla" panose="02000000000000000000" pitchFamily="2" charset="-78"/>
              </a:rPr>
              <a:t>OER</a:t>
            </a:r>
            <a:r>
              <a:rPr lang="ar-SA" sz="2800" b="1" dirty="0">
                <a:latin typeface="Sakkal Majalla" panose="02000000000000000000" pitchFamily="2" charset="-78"/>
                <a:cs typeface="Sakkal Majalla" panose="02000000000000000000" pitchFamily="2" charset="-78"/>
              </a:rPr>
              <a:t>: </a:t>
            </a:r>
            <a:r>
              <a:rPr lang="ar-TN" sz="2200" b="1" dirty="0">
                <a:latin typeface="Sakkal Majalla" panose="02000000000000000000" pitchFamily="2" charset="-78"/>
                <a:cs typeface="Sakkal Majalla" panose="02000000000000000000" pitchFamily="2" charset="-78"/>
              </a:rPr>
              <a:t>يتم تعريف </a:t>
            </a:r>
            <a:r>
              <a:rPr lang="en-US" sz="2200" b="1" dirty="0">
                <a:latin typeface="Sakkal Majalla" panose="02000000000000000000" pitchFamily="2" charset="-78"/>
                <a:cs typeface="Sakkal Majalla" panose="02000000000000000000" pitchFamily="2" charset="-78"/>
              </a:rPr>
              <a:t>OER </a:t>
            </a:r>
            <a:r>
              <a:rPr lang="ar-TN" sz="2200" b="1" dirty="0">
                <a:latin typeface="Sakkal Majalla" panose="02000000000000000000" pitchFamily="2" charset="-78"/>
                <a:cs typeface="Sakkal Majalla" panose="02000000000000000000" pitchFamily="2" charset="-78"/>
              </a:rPr>
              <a:t>على أنها موارد تعليمية تتاح عبر الإنترنت مجانًا وتحمل تراخيص مفتوحة للاستخدام والتعديل والتوزيع.</a:t>
            </a:r>
          </a:p>
          <a:p>
            <a:pPr algn="just"/>
            <a:r>
              <a:rPr lang="ar-TN" sz="2800" b="1" dirty="0">
                <a:latin typeface="Sakkal Majalla" panose="02000000000000000000" pitchFamily="2" charset="-78"/>
                <a:cs typeface="Sakkal Majalla" panose="02000000000000000000" pitchFamily="2" charset="-78"/>
              </a:rPr>
              <a:t>تنوع الموارد التعليمية المفتوحة:</a:t>
            </a:r>
            <a:r>
              <a:rPr lang="ar-TN" sz="2200" b="1" dirty="0">
                <a:latin typeface="Sakkal Majalla" panose="02000000000000000000" pitchFamily="2" charset="-78"/>
                <a:cs typeface="Sakkal Majalla" panose="02000000000000000000" pitchFamily="2" charset="-78"/>
              </a:rPr>
              <a:t> تتضمن </a:t>
            </a:r>
            <a:r>
              <a:rPr lang="en-US" sz="2200" b="1" dirty="0">
                <a:latin typeface="Sakkal Majalla" panose="02000000000000000000" pitchFamily="2" charset="-78"/>
                <a:cs typeface="Sakkal Majalla" panose="02000000000000000000" pitchFamily="2" charset="-78"/>
              </a:rPr>
              <a:t>OER </a:t>
            </a:r>
            <a:r>
              <a:rPr lang="ar-TN" sz="2200" b="1" dirty="0">
                <a:latin typeface="Sakkal Majalla" panose="02000000000000000000" pitchFamily="2" charset="-78"/>
                <a:cs typeface="Sakkal Majalla" panose="02000000000000000000" pitchFamily="2" charset="-78"/>
              </a:rPr>
              <a:t>مجموعة متنوعة من المواد مثل الكتب الإلكترونية، والمقررات الدراسية، والمحاضرات، والمقاطع الصوتية والمرئية.</a:t>
            </a:r>
          </a:p>
          <a:p>
            <a:pPr algn="just"/>
            <a:r>
              <a:rPr lang="ar-TN" sz="2800" b="1" dirty="0">
                <a:latin typeface="Sakkal Majalla" panose="02000000000000000000" pitchFamily="2" charset="-78"/>
                <a:cs typeface="Sakkal Majalla" panose="02000000000000000000" pitchFamily="2" charset="-78"/>
              </a:rPr>
              <a:t>الفوائد الرئيسية لاستخدام</a:t>
            </a:r>
            <a:r>
              <a:rPr lang="en-US" sz="2800" b="1" dirty="0">
                <a:latin typeface="Sakkal Majalla" panose="02000000000000000000" pitchFamily="2" charset="-78"/>
                <a:cs typeface="Sakkal Majalla" panose="02000000000000000000" pitchFamily="2" charset="-78"/>
              </a:rPr>
              <a:t> :OER</a:t>
            </a:r>
            <a:r>
              <a:rPr lang="ar-SA" sz="2200" b="1" dirty="0">
                <a:latin typeface="Sakkal Majalla" panose="02000000000000000000" pitchFamily="2" charset="-78"/>
                <a:cs typeface="Sakkal Majalla" panose="02000000000000000000" pitchFamily="2" charset="-78"/>
              </a:rPr>
              <a:t>تشمل</a:t>
            </a:r>
            <a:r>
              <a:rPr lang="ar-TN" sz="2200" b="1" dirty="0">
                <a:latin typeface="Sakkal Majalla" panose="02000000000000000000" pitchFamily="2" charset="-78"/>
                <a:cs typeface="Sakkal Majalla" panose="02000000000000000000" pitchFamily="2" charset="-78"/>
              </a:rPr>
              <a:t> الفوائد التوفير في التكاليف، وزيادة الوصول إلى الموارد التعليمية، وتعزيز التعلم التعاوني والتفاعلي.</a:t>
            </a:r>
          </a:p>
          <a:p>
            <a:pPr algn="just"/>
            <a:r>
              <a:rPr lang="ar-TN" sz="2800" b="1" dirty="0">
                <a:latin typeface="Sakkal Majalla" panose="02000000000000000000" pitchFamily="2" charset="-78"/>
                <a:cs typeface="Sakkal Majalla" panose="02000000000000000000" pitchFamily="2" charset="-78"/>
              </a:rPr>
              <a:t>كيفية العثور على الموارد التعليمية المفتوحة: </a:t>
            </a:r>
            <a:r>
              <a:rPr lang="ar-TN" sz="2200" b="1" dirty="0">
                <a:latin typeface="Sakkal Majalla" panose="02000000000000000000" pitchFamily="2" charset="-78"/>
                <a:cs typeface="Sakkal Majalla" panose="02000000000000000000" pitchFamily="2" charset="-78"/>
              </a:rPr>
              <a:t>يتضمن هذا الجزء أدوات البحث والمواقع التي يمكن استخدامها للعثور على موارد تعليمية مفتوحة مناسبة لمحتوى التعلم المطلوب.</a:t>
            </a:r>
          </a:p>
          <a:p>
            <a:pPr algn="just"/>
            <a:r>
              <a:rPr lang="ar-TN" sz="2800" b="1" dirty="0">
                <a:latin typeface="Sakkal Majalla" panose="02000000000000000000" pitchFamily="2" charset="-78"/>
                <a:cs typeface="Sakkal Majalla" panose="02000000000000000000" pitchFamily="2" charset="-78"/>
              </a:rPr>
              <a:t>استخدام </a:t>
            </a:r>
            <a:r>
              <a:rPr lang="en-US" sz="2800" b="1" dirty="0">
                <a:latin typeface="Sakkal Majalla" panose="02000000000000000000" pitchFamily="2" charset="-78"/>
                <a:cs typeface="Sakkal Majalla" panose="02000000000000000000" pitchFamily="2" charset="-78"/>
              </a:rPr>
              <a:t>OER </a:t>
            </a:r>
            <a:r>
              <a:rPr lang="ar-TN" sz="2800" b="1" dirty="0">
                <a:latin typeface="Sakkal Majalla" panose="02000000000000000000" pitchFamily="2" charset="-78"/>
                <a:cs typeface="Sakkal Majalla" panose="02000000000000000000" pitchFamily="2" charset="-78"/>
              </a:rPr>
              <a:t>في تصميم المحتوى التعليمي: </a:t>
            </a:r>
            <a:r>
              <a:rPr lang="ar-TN" sz="2200" b="1" dirty="0">
                <a:latin typeface="Sakkal Majalla" panose="02000000000000000000" pitchFamily="2" charset="-78"/>
                <a:cs typeface="Sakkal Majalla" panose="02000000000000000000" pitchFamily="2" charset="-78"/>
              </a:rPr>
              <a:t>يتناول هذا الجزء كيفية تكامل وتخصيص موارد التعلم المفتوحة في تصميم المحتوى التعليمي لتلبية احتياجات الطلاب وتحقيق أهداف التعلم المحددة</a:t>
            </a:r>
            <a:endParaRPr lang="en-US" sz="2200" b="1" dirty="0">
              <a:latin typeface="Sakkal Majalla" panose="02000000000000000000" pitchFamily="2" charset="-78"/>
              <a:cs typeface="Sakkal Majalla" panose="02000000000000000000" pitchFamily="2" charset="-78"/>
            </a:endParaRPr>
          </a:p>
        </p:txBody>
      </p:sp>
      <p:pic>
        <p:nvPicPr>
          <p:cNvPr id="12" name="Picture 11">
            <a:extLst>
              <a:ext uri="{FF2B5EF4-FFF2-40B4-BE49-F238E27FC236}">
                <a16:creationId xmlns:a16="http://schemas.microsoft.com/office/drawing/2014/main" id="{ECBFD27F-904A-257C-7217-936C55CF6A3E}"/>
              </a:ext>
            </a:extLst>
          </p:cNvPr>
          <p:cNvPicPr>
            <a:picLocks noChangeAspect="1"/>
          </p:cNvPicPr>
          <p:nvPr/>
        </p:nvPicPr>
        <p:blipFill>
          <a:blip r:embed="rId2"/>
          <a:stretch>
            <a:fillRect/>
          </a:stretch>
        </p:blipFill>
        <p:spPr>
          <a:xfrm>
            <a:off x="0" y="2134358"/>
            <a:ext cx="2840433" cy="3496420"/>
          </a:xfrm>
          <a:prstGeom prst="rect">
            <a:avLst/>
          </a:prstGeom>
        </p:spPr>
      </p:pic>
    </p:spTree>
    <p:extLst>
      <p:ext uri="{BB962C8B-B14F-4D97-AF65-F5344CB8AC3E}">
        <p14:creationId xmlns:p14="http://schemas.microsoft.com/office/powerpoint/2010/main" val="49697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CCD98C-A5A4-4B2E-2696-80494555BD6C}"/>
              </a:ext>
            </a:extLst>
          </p:cNvPr>
          <p:cNvPicPr>
            <a:picLocks noChangeAspect="1"/>
          </p:cNvPicPr>
          <p:nvPr/>
        </p:nvPicPr>
        <p:blipFill>
          <a:blip r:embed="rId2"/>
          <a:stretch>
            <a:fillRect/>
          </a:stretch>
        </p:blipFill>
        <p:spPr>
          <a:xfrm>
            <a:off x="241986" y="1767839"/>
            <a:ext cx="3708541" cy="4467691"/>
          </a:xfrm>
          <a:prstGeom prst="rect">
            <a:avLst/>
          </a:prstGeom>
        </p:spPr>
      </p:pic>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1175243" y="1248721"/>
            <a:ext cx="9573125" cy="663993"/>
          </a:xfrm>
        </p:spPr>
        <p:txBody>
          <a:bodyPr>
            <a:normAutofit fontScale="90000"/>
          </a:bodyPr>
          <a:lstStyle/>
          <a:p>
            <a:r>
              <a:rPr lang="ar-SA" dirty="0"/>
              <a:t>الموا</a:t>
            </a:r>
            <a:r>
              <a:rPr lang="ar-TN" dirty="0"/>
              <a:t>ر</a:t>
            </a:r>
            <a:r>
              <a:rPr lang="ar-SA" dirty="0"/>
              <a:t>د التعليمية المفتوح</a:t>
            </a:r>
            <a:r>
              <a:rPr lang="ar-TN" dirty="0"/>
              <a:t>ة...</a:t>
            </a:r>
            <a:r>
              <a:rPr lang="ar-SA" dirty="0"/>
              <a:t> </a:t>
            </a:r>
            <a:r>
              <a:rPr lang="ar-TN" sz="2200" dirty="0"/>
              <a:t> كيف بدأت؟</a:t>
            </a:r>
            <a:br>
              <a:rPr lang="en-US" dirty="0"/>
            </a:br>
            <a:r>
              <a:rPr lang="ar-SA" dirty="0"/>
              <a:t> </a:t>
            </a:r>
            <a:br>
              <a:rPr lang="en-US" dirty="0"/>
            </a:br>
            <a:endParaRPr lang="ar-SA"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22</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2972BC5F-1394-46A4-8941-F3D277D2A383}"/>
              </a:ext>
            </a:extLst>
          </p:cNvPr>
          <p:cNvSpPr/>
          <p:nvPr/>
        </p:nvSpPr>
        <p:spPr>
          <a:xfrm>
            <a:off x="3950528" y="2248519"/>
            <a:ext cx="7387507" cy="2939266"/>
          </a:xfrm>
          <a:prstGeom prst="rect">
            <a:avLst/>
          </a:prstGeom>
        </p:spPr>
        <p:txBody>
          <a:bodyPr wrap="square">
            <a:spAutoFit/>
          </a:bodyPr>
          <a:lstStyle/>
          <a:p>
            <a:pPr marL="457200" indent="-457200" algn="justLow">
              <a:spcAft>
                <a:spcPts val="600"/>
              </a:spcAft>
              <a:buFont typeface="Wingdings" panose="05000000000000000000" pitchFamily="2" charset="2"/>
              <a:buChar char="q"/>
            </a:pPr>
            <a:r>
              <a:rPr lang="ar-TN" sz="2500" dirty="0">
                <a:solidFill>
                  <a:srgbClr val="006770"/>
                </a:solidFill>
                <a:latin typeface="Sakkal Majalla" panose="02000000000000000000" pitchFamily="2" charset="-78"/>
                <a:cs typeface="Sakkal Majalla" panose="02000000000000000000" pitchFamily="2" charset="-78"/>
              </a:rPr>
              <a:t>تم أول استخدام فعلي لمصطلح الموارد التعليمية المفتوحة </a:t>
            </a:r>
            <a:r>
              <a:rPr lang="en-CA" sz="2500" dirty="0">
                <a:solidFill>
                  <a:srgbClr val="006770"/>
                </a:solidFill>
                <a:latin typeface="Sakkal Majalla" panose="02000000000000000000" pitchFamily="2" charset="-78"/>
                <a:cs typeface="Sakkal Majalla" panose="02000000000000000000" pitchFamily="2" charset="-78"/>
              </a:rPr>
              <a:t> Open Educational resources </a:t>
            </a:r>
            <a:r>
              <a:rPr lang="ar-TN" sz="2500" dirty="0">
                <a:solidFill>
                  <a:srgbClr val="006770"/>
                </a:solidFill>
                <a:latin typeface="Sakkal Majalla" panose="02000000000000000000" pitchFamily="2" charset="-78"/>
                <a:cs typeface="Sakkal Majalla" panose="02000000000000000000" pitchFamily="2" charset="-78"/>
              </a:rPr>
              <a:t>في منتدى اليونسكو عام 2002 الذي تمحور حول تأثير المناهج التعليمية المفتوحة للتعليم العالي في البلدان النامية، حيث تم اعتماد المصطلح رسميًّا. </a:t>
            </a:r>
          </a:p>
          <a:p>
            <a:pPr marL="457200" indent="-457200" algn="justLow">
              <a:spcAft>
                <a:spcPts val="600"/>
              </a:spcAft>
              <a:buFont typeface="Wingdings" panose="05000000000000000000" pitchFamily="2" charset="2"/>
              <a:buChar char="q"/>
            </a:pPr>
            <a:endParaRPr lang="ar-TN" sz="2500" dirty="0">
              <a:solidFill>
                <a:srgbClr val="006770"/>
              </a:solidFill>
              <a:latin typeface="Sakkal Majalla" panose="02000000000000000000" pitchFamily="2" charset="-78"/>
              <a:cs typeface="Sakkal Majalla" panose="02000000000000000000" pitchFamily="2" charset="-78"/>
            </a:endParaRPr>
          </a:p>
          <a:p>
            <a:pPr marL="457200" indent="-457200" algn="justLow">
              <a:spcAft>
                <a:spcPts val="600"/>
              </a:spcAft>
              <a:buFont typeface="Wingdings" panose="05000000000000000000" pitchFamily="2" charset="2"/>
              <a:buChar char="q"/>
            </a:pPr>
            <a:r>
              <a:rPr lang="ar-TN" sz="2500" dirty="0">
                <a:solidFill>
                  <a:srgbClr val="006770"/>
                </a:solidFill>
                <a:latin typeface="Sakkal Majalla" panose="02000000000000000000" pitchFamily="2" charset="-78"/>
                <a:cs typeface="Sakkal Majalla" panose="02000000000000000000" pitchFamily="2" charset="-78"/>
              </a:rPr>
              <a:t>تم الاتفاق على توفير الموارد التعليمية المفتوحة بمساعدة تقنيات المعلومات والاتصالات واستخدامها لأغراض غير تجارية</a:t>
            </a:r>
          </a:p>
        </p:txBody>
      </p:sp>
      <p:sp>
        <p:nvSpPr>
          <p:cNvPr id="8" name="Title 1">
            <a:extLst>
              <a:ext uri="{FF2B5EF4-FFF2-40B4-BE49-F238E27FC236}">
                <a16:creationId xmlns:a16="http://schemas.microsoft.com/office/drawing/2014/main" id="{BCBA91AB-5944-45F8-94DB-8136D7EFB5FD}"/>
              </a:ext>
            </a:extLst>
          </p:cNvPr>
          <p:cNvSpPr txBox="1">
            <a:spLocks/>
          </p:cNvSpPr>
          <p:nvPr/>
        </p:nvSpPr>
        <p:spPr>
          <a:xfrm>
            <a:off x="8097232" y="6486713"/>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a:t>
            </a:r>
            <a:r>
              <a:rPr lang="ar-TN" sz="1200" b="1" dirty="0">
                <a:solidFill>
                  <a:srgbClr val="006770"/>
                </a:solidFill>
                <a:latin typeface="Times New Roman" panose="02020603050405020304" pitchFamily="18" charset="0"/>
              </a:rPr>
              <a:t>تقنية المعلومات والتعليم الالكتروني </a:t>
            </a:r>
            <a:r>
              <a:rPr lang="ar-SA" sz="1200" b="1" dirty="0">
                <a:solidFill>
                  <a:srgbClr val="006770"/>
                </a:solidFill>
                <a:latin typeface="Times New Roman" panose="02020603050405020304" pitchFamily="18" charset="0"/>
              </a:rPr>
              <a:t> ب</a:t>
            </a:r>
            <a:r>
              <a:rPr lang="ar-SA" sz="1200" b="1" dirty="0">
                <a:solidFill>
                  <a:srgbClr val="006770"/>
                </a:solidFill>
              </a:rPr>
              <a:t>جامعة أم القرى</a:t>
            </a:r>
            <a:endParaRPr lang="ar-EG" sz="1200" b="1" dirty="0">
              <a:solidFill>
                <a:srgbClr val="006770"/>
              </a:solidFill>
              <a:latin typeface="Times New Roman" panose="02020603050405020304" pitchFamily="18" charset="0"/>
            </a:endParaRPr>
          </a:p>
        </p:txBody>
      </p:sp>
    </p:spTree>
    <p:extLst>
      <p:ext uri="{BB962C8B-B14F-4D97-AF65-F5344CB8AC3E}">
        <p14:creationId xmlns:p14="http://schemas.microsoft.com/office/powerpoint/2010/main" val="546155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901262" y="1087001"/>
            <a:ext cx="9573125" cy="663993"/>
          </a:xfrm>
        </p:spPr>
        <p:txBody>
          <a:bodyPr>
            <a:normAutofit fontScale="90000"/>
          </a:bodyPr>
          <a:lstStyle/>
          <a:p>
            <a:r>
              <a:rPr lang="ar-TN" dirty="0"/>
              <a:t>تعريفات</a:t>
            </a:r>
            <a:r>
              <a:rPr lang="ar-SA" dirty="0"/>
              <a:t> الموا</a:t>
            </a:r>
            <a:r>
              <a:rPr lang="ar-TN" dirty="0"/>
              <a:t>ر</a:t>
            </a:r>
            <a:r>
              <a:rPr lang="ar-SA" dirty="0"/>
              <a:t>د التعليمية المفتوح</a:t>
            </a:r>
            <a:r>
              <a:rPr lang="ar-TN" dirty="0"/>
              <a:t>ة</a:t>
            </a:r>
            <a:r>
              <a:rPr lang="ar-SA" dirty="0"/>
              <a:t> </a:t>
            </a:r>
            <a:br>
              <a:rPr lang="en-US" dirty="0"/>
            </a:br>
            <a:r>
              <a:rPr lang="ar-SA" dirty="0"/>
              <a:t> </a:t>
            </a:r>
            <a:br>
              <a:rPr lang="en-US" dirty="0"/>
            </a:br>
            <a:endParaRPr lang="ar-SA" dirty="0"/>
          </a:p>
        </p:txBody>
      </p:sp>
      <p:sp>
        <p:nvSpPr>
          <p:cNvPr id="11" name="Espace réservé du contenu 10">
            <a:extLst>
              <a:ext uri="{FF2B5EF4-FFF2-40B4-BE49-F238E27FC236}">
                <a16:creationId xmlns:a16="http://schemas.microsoft.com/office/drawing/2014/main" id="{FFB25B39-9D9E-4F6E-89D7-C3D01C7FCBCC}"/>
              </a:ext>
            </a:extLst>
          </p:cNvPr>
          <p:cNvSpPr>
            <a:spLocks noGrp="1"/>
          </p:cNvSpPr>
          <p:nvPr>
            <p:ph idx="1"/>
          </p:nvPr>
        </p:nvSpPr>
        <p:spPr>
          <a:xfrm>
            <a:off x="2685246" y="1917347"/>
            <a:ext cx="9346471" cy="3257550"/>
          </a:xfrm>
          <a:prstGeom prst="rect">
            <a:avLst/>
          </a:prstGeom>
        </p:spPr>
        <p:txBody>
          <a:bodyPr vert="horz" lIns="91440" tIns="45720" rIns="91440" bIns="45720" rtlCol="0">
            <a:normAutofit/>
          </a:bodyPr>
          <a:lstStyle/>
          <a:p>
            <a:pPr algn="justLow" rtl="1">
              <a:lnSpc>
                <a:spcPct val="100000"/>
              </a:lnSpc>
              <a:spcAft>
                <a:spcPts val="600"/>
              </a:spcAft>
              <a:buFont typeface="Wingdings" panose="05000000000000000000" pitchFamily="2" charset="2"/>
              <a:buChar char="q"/>
            </a:pPr>
            <a:r>
              <a:rPr lang="en-US" sz="2500" dirty="0">
                <a:latin typeface="Sakkal Majalla" panose="02000000000000000000" pitchFamily="2" charset="-78"/>
                <a:cs typeface="Sakkal Majalla" panose="02000000000000000000" pitchFamily="2" charset="-78"/>
              </a:rPr>
              <a:t>تعريف اليونسكو</a:t>
            </a:r>
            <a:r>
              <a:rPr lang="ar-TN" sz="2500" dirty="0">
                <a:latin typeface="Sakkal Majalla" panose="02000000000000000000" pitchFamily="2" charset="-78"/>
                <a:cs typeface="Sakkal Majalla" panose="02000000000000000000" pitchFamily="2" charset="-78"/>
              </a:rPr>
              <a:t>: </a:t>
            </a:r>
            <a:r>
              <a:rPr lang="en-US" sz="2500" dirty="0">
                <a:latin typeface="Sakkal Majalla" panose="02000000000000000000" pitchFamily="2" charset="-78"/>
                <a:cs typeface="Sakkal Majalla" panose="02000000000000000000" pitchFamily="2" charset="-78"/>
              </a:rPr>
              <a:t>موارد التعليم والتعلّم والبحث المتاحة من خلال أي وسيلة - سواء أكانت رقمية أم غير رقمية – والتي تندرج في الملك العام أو تم إصدارها بموجب ترخيص مفتوح يتيح للآخرين الانتفاع المجاني بها واستخدامها وتكييفها وإعادة توزيعها بدون أي قيود أو بقيود محدودة.</a:t>
            </a:r>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23</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a:t>
            </a:r>
            <a:r>
              <a:rPr lang="ar-TN" sz="1200" b="1" dirty="0">
                <a:solidFill>
                  <a:srgbClr val="006770"/>
                </a:solidFill>
                <a:latin typeface="Times New Roman" panose="02020603050405020304" pitchFamily="18" charset="0"/>
              </a:rPr>
              <a:t>تقنية المعلومات والتعليم الالكتروني </a:t>
            </a:r>
            <a:r>
              <a:rPr lang="ar-SA" sz="1200" b="1" dirty="0">
                <a:solidFill>
                  <a:srgbClr val="006770"/>
                </a:solidFill>
                <a:latin typeface="Times New Roman" panose="02020603050405020304" pitchFamily="18" charset="0"/>
              </a:rPr>
              <a:t> ب</a:t>
            </a:r>
            <a:r>
              <a:rPr lang="ar-SA" sz="1200" b="1" dirty="0">
                <a:solidFill>
                  <a:srgbClr val="006770"/>
                </a:solidFill>
              </a:rPr>
              <a:t>جامعة أم القرى</a:t>
            </a:r>
            <a:endParaRPr lang="ar-EG" sz="1200" b="1" dirty="0">
              <a:solidFill>
                <a:srgbClr val="006770"/>
              </a:solidFill>
              <a:latin typeface="Times New Roman" panose="02020603050405020304" pitchFamily="18" charset="0"/>
            </a:endParaRPr>
          </a:p>
        </p:txBody>
      </p:sp>
      <p:sp>
        <p:nvSpPr>
          <p:cNvPr id="8" name="Espace réservé du contenu 3">
            <a:extLst>
              <a:ext uri="{FF2B5EF4-FFF2-40B4-BE49-F238E27FC236}">
                <a16:creationId xmlns:a16="http://schemas.microsoft.com/office/drawing/2014/main" id="{79615605-2722-4B79-80F6-3525D9287CE0}"/>
              </a:ext>
            </a:extLst>
          </p:cNvPr>
          <p:cNvSpPr txBox="1">
            <a:spLocks/>
          </p:cNvSpPr>
          <p:nvPr/>
        </p:nvSpPr>
        <p:spPr>
          <a:xfrm>
            <a:off x="2949091" y="3793326"/>
            <a:ext cx="9050755" cy="1111469"/>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400" kern="1200">
                <a:solidFill>
                  <a:schemeClr val="tx1"/>
                </a:solidFill>
                <a:latin typeface="TS Safaa" panose="00000500000000000000" pitchFamily="50" charset="-78"/>
                <a:ea typeface="+mn-ea"/>
                <a:cs typeface="TS Safaa" panose="00000500000000000000" pitchFamily="50"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TS Safaa" panose="00000500000000000000" pitchFamily="50" charset="-78"/>
                <a:ea typeface="+mn-ea"/>
                <a:cs typeface="TS Safaa" panose="00000500000000000000" pitchFamily="50" charset="-78"/>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TS Safaa" panose="00000500000000000000" pitchFamily="50" charset="-78"/>
                <a:ea typeface="+mn-ea"/>
                <a:cs typeface="TS Safaa" panose="00000500000000000000" pitchFamily="50" charset="-78"/>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TS Safaa" panose="00000500000000000000" pitchFamily="50" charset="-78"/>
                <a:ea typeface="+mn-ea"/>
                <a:cs typeface="TS Safaa" panose="00000500000000000000" pitchFamily="50" charset="-78"/>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TS Safaa" panose="00000500000000000000" pitchFamily="50" charset="-78"/>
                <a:ea typeface="+mn-ea"/>
                <a:cs typeface="TS Safaa" panose="00000500000000000000" pitchFamily="50" charset="-78"/>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2500" dirty="0">
                <a:latin typeface="Sakkal Majalla" panose="02000000000000000000" pitchFamily="2" charset="-78"/>
                <a:cs typeface="Sakkal Majalla" panose="02000000000000000000" pitchFamily="2" charset="-78"/>
              </a:rPr>
              <a:t>هي عبارة على موارد تدريس وتعليم وبحث متوفرة للجميع يسمح بتوزيع وتعديل هذه الموارد والتعاون مع الآخرين لإعادة استخدامها</a:t>
            </a:r>
            <a:endParaRPr lang="en-CA" sz="2500" dirty="0"/>
          </a:p>
        </p:txBody>
      </p:sp>
      <p:pic>
        <p:nvPicPr>
          <p:cNvPr id="9" name="Picture 1">
            <a:extLst>
              <a:ext uri="{FF2B5EF4-FFF2-40B4-BE49-F238E27FC236}">
                <a16:creationId xmlns:a16="http://schemas.microsoft.com/office/drawing/2014/main" id="{BCFEDB48-1406-49A6-A396-2EEBE05AF064}"/>
              </a:ext>
            </a:extLst>
          </p:cNvPr>
          <p:cNvPicPr>
            <a:picLocks noChangeAspect="1"/>
          </p:cNvPicPr>
          <p:nvPr/>
        </p:nvPicPr>
        <p:blipFill>
          <a:blip r:embed="rId2"/>
          <a:stretch>
            <a:fillRect/>
          </a:stretch>
        </p:blipFill>
        <p:spPr>
          <a:xfrm>
            <a:off x="192154" y="3962860"/>
            <a:ext cx="2493092" cy="772400"/>
          </a:xfrm>
          <a:prstGeom prst="rect">
            <a:avLst/>
          </a:prstGeom>
        </p:spPr>
      </p:pic>
      <p:pic>
        <p:nvPicPr>
          <p:cNvPr id="10" name="Picture 2">
            <a:extLst>
              <a:ext uri="{FF2B5EF4-FFF2-40B4-BE49-F238E27FC236}">
                <a16:creationId xmlns:a16="http://schemas.microsoft.com/office/drawing/2014/main" id="{55AC737E-FA8A-42D5-BAD4-765E6D2CCBDA}"/>
              </a:ext>
            </a:extLst>
          </p:cNvPr>
          <p:cNvPicPr>
            <a:picLocks noChangeAspect="1"/>
          </p:cNvPicPr>
          <p:nvPr/>
        </p:nvPicPr>
        <p:blipFill>
          <a:blip r:embed="rId3"/>
          <a:stretch>
            <a:fillRect/>
          </a:stretch>
        </p:blipFill>
        <p:spPr>
          <a:xfrm>
            <a:off x="192154" y="1452113"/>
            <a:ext cx="2599332" cy="1712259"/>
          </a:xfrm>
          <a:prstGeom prst="rect">
            <a:avLst/>
          </a:prstGeom>
        </p:spPr>
      </p:pic>
    </p:spTree>
    <p:extLst>
      <p:ext uri="{BB962C8B-B14F-4D97-AF65-F5344CB8AC3E}">
        <p14:creationId xmlns:p14="http://schemas.microsoft.com/office/powerpoint/2010/main" val="1531746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47F9ADF8-B8F2-47D1-87A6-4D026F055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34" y="552212"/>
            <a:ext cx="10855540" cy="6773480"/>
          </a:xfrm>
          <a:prstGeom prst="rect">
            <a:avLst/>
          </a:prstGeom>
        </p:spPr>
      </p:pic>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944165" y="1149111"/>
            <a:ext cx="9573125" cy="663993"/>
          </a:xfrm>
        </p:spPr>
        <p:txBody>
          <a:bodyPr>
            <a:normAutofit fontScale="90000"/>
          </a:bodyPr>
          <a:lstStyle/>
          <a:p>
            <a:r>
              <a:rPr lang="ar-TN" dirty="0"/>
              <a:t>خصائص</a:t>
            </a:r>
            <a:r>
              <a:rPr lang="ar-SA" dirty="0"/>
              <a:t> الموا</a:t>
            </a:r>
            <a:r>
              <a:rPr lang="ar-TN" dirty="0"/>
              <a:t>ر</a:t>
            </a:r>
            <a:r>
              <a:rPr lang="ar-SA" dirty="0"/>
              <a:t>د التعليمية المفتوح</a:t>
            </a:r>
            <a:r>
              <a:rPr lang="ar-TN" dirty="0"/>
              <a:t>ة</a:t>
            </a:r>
            <a:r>
              <a:rPr lang="ar-SA" dirty="0"/>
              <a:t> </a:t>
            </a:r>
            <a:br>
              <a:rPr lang="en-US" dirty="0"/>
            </a:br>
            <a:r>
              <a:rPr lang="ar-SA" dirty="0"/>
              <a:t> </a:t>
            </a:r>
            <a:br>
              <a:rPr lang="en-US" dirty="0"/>
            </a:br>
            <a:endParaRPr lang="ar-SA"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24</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0FCEE80E-17FC-4B1F-9BC5-B5883545B249}"/>
              </a:ext>
            </a:extLst>
          </p:cNvPr>
          <p:cNvSpPr/>
          <p:nvPr/>
        </p:nvSpPr>
        <p:spPr>
          <a:xfrm>
            <a:off x="8396030" y="2585231"/>
            <a:ext cx="2121260" cy="1446550"/>
          </a:xfrm>
          <a:prstGeom prst="rect">
            <a:avLst/>
          </a:prstGeom>
        </p:spPr>
        <p:txBody>
          <a:bodyPr wrap="square">
            <a:spAutoFit/>
          </a:bodyPr>
          <a:ls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ar-SA" sz="2200" b="1" dirty="0">
                <a:solidFill>
                  <a:schemeClr val="accent2">
                    <a:lumMod val="50000"/>
                  </a:schemeClr>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مواد تعليمية مفتوحة</a:t>
            </a:r>
          </a:p>
          <a:p>
            <a:pPr algn="ctr"/>
            <a:r>
              <a:rPr lang="ar-SA" sz="2200" dirty="0">
                <a:latin typeface="Sakkal Majalla" panose="02000000000000000000" pitchFamily="2" charset="-78"/>
                <a:cs typeface="Sakkal Majalla" panose="02000000000000000000" pitchFamily="2" charset="-78"/>
              </a:rPr>
              <a:t>تستخدم بواسطة تقنيات</a:t>
            </a:r>
          </a:p>
          <a:p>
            <a:pPr algn="ctr"/>
            <a:r>
              <a:rPr lang="ar-SA" sz="2200" dirty="0">
                <a:latin typeface="Sakkal Majalla" panose="02000000000000000000" pitchFamily="2" charset="-78"/>
                <a:cs typeface="Sakkal Majalla" panose="02000000000000000000" pitchFamily="2" charset="-78"/>
              </a:rPr>
              <a:t>المعلومات والاتصالات </a:t>
            </a:r>
          </a:p>
        </p:txBody>
      </p:sp>
      <p:sp>
        <p:nvSpPr>
          <p:cNvPr id="15" name="Rectangle 14">
            <a:extLst>
              <a:ext uri="{FF2B5EF4-FFF2-40B4-BE49-F238E27FC236}">
                <a16:creationId xmlns:a16="http://schemas.microsoft.com/office/drawing/2014/main" id="{24C79265-B3AE-4E55-B685-49F19F328FF0}"/>
              </a:ext>
            </a:extLst>
          </p:cNvPr>
          <p:cNvSpPr/>
          <p:nvPr/>
        </p:nvSpPr>
        <p:spPr>
          <a:xfrm>
            <a:off x="4497857" y="2585231"/>
            <a:ext cx="2742694" cy="1446550"/>
          </a:xfrm>
          <a:prstGeom prst="rect">
            <a:avLst/>
          </a:prstGeom>
        </p:spPr>
        <p:txBody>
          <a:bodyPr wrap="square">
            <a:spAutoFit/>
          </a:bodyPr>
          <a:ls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ar-SA" sz="2200" b="1" dirty="0">
                <a:solidFill>
                  <a:schemeClr val="accent2">
                    <a:lumMod val="50000"/>
                  </a:schemeClr>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مواد تعليمية متاحة</a:t>
            </a:r>
          </a:p>
          <a:p>
            <a:pPr algn="ctr"/>
            <a:r>
              <a:rPr lang="ar-SA" sz="2200" dirty="0">
                <a:latin typeface="Sakkal Majalla" panose="02000000000000000000" pitchFamily="2" charset="-78"/>
                <a:cs typeface="Sakkal Majalla" panose="02000000000000000000" pitchFamily="2" charset="-78"/>
              </a:rPr>
              <a:t>تستخدم بشكل حر للاستخدام</a:t>
            </a:r>
          </a:p>
          <a:p>
            <a:pPr algn="ctr"/>
            <a:r>
              <a:rPr lang="ar-SA" sz="2200" dirty="0">
                <a:latin typeface="Sakkal Majalla" panose="02000000000000000000" pitchFamily="2" charset="-78"/>
                <a:cs typeface="Sakkal Majalla" panose="02000000000000000000" pitchFamily="2" charset="-78"/>
              </a:rPr>
              <a:t>تستخدم لإعادة توزيعها</a:t>
            </a:r>
          </a:p>
          <a:p>
            <a:pPr algn="ctr"/>
            <a:r>
              <a:rPr lang="ar-SA" sz="2200" dirty="0">
                <a:latin typeface="Sakkal Majalla" panose="02000000000000000000" pitchFamily="2" charset="-78"/>
                <a:cs typeface="Sakkal Majalla" panose="02000000000000000000" pitchFamily="2" charset="-78"/>
              </a:rPr>
              <a:t>لأغراض مختلفة</a:t>
            </a:r>
          </a:p>
        </p:txBody>
      </p:sp>
      <p:sp>
        <p:nvSpPr>
          <p:cNvPr id="16" name="Rectangle 15">
            <a:extLst>
              <a:ext uri="{FF2B5EF4-FFF2-40B4-BE49-F238E27FC236}">
                <a16:creationId xmlns:a16="http://schemas.microsoft.com/office/drawing/2014/main" id="{19B0CA93-4A47-4EFB-BA8F-1819CB726C00}"/>
              </a:ext>
            </a:extLst>
          </p:cNvPr>
          <p:cNvSpPr/>
          <p:nvPr/>
        </p:nvSpPr>
        <p:spPr>
          <a:xfrm>
            <a:off x="1019348" y="2576026"/>
            <a:ext cx="2742694" cy="1446550"/>
          </a:xfrm>
          <a:prstGeom prst="rect">
            <a:avLst/>
          </a:prstGeom>
        </p:spPr>
        <p:txBody>
          <a:bodyPr wrap="square">
            <a:spAutoFit/>
          </a:bodyPr>
          <a:ls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ar-SA" sz="2200" b="1" dirty="0">
                <a:solidFill>
                  <a:schemeClr val="accent2">
                    <a:lumMod val="50000"/>
                  </a:schemeClr>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مواد تعليمية مجانية</a:t>
            </a:r>
            <a:br>
              <a:rPr lang="ar-SA" sz="2200" dirty="0">
                <a:latin typeface="Sakkal Majalla" panose="02000000000000000000" pitchFamily="2" charset="-78"/>
                <a:cs typeface="Sakkal Majalla" panose="02000000000000000000" pitchFamily="2" charset="-78"/>
              </a:rPr>
            </a:br>
            <a:r>
              <a:rPr lang="ar-SA" sz="2200" dirty="0">
                <a:latin typeface="Sakkal Majalla" panose="02000000000000000000" pitchFamily="2" charset="-78"/>
                <a:cs typeface="Sakkal Majalla" panose="02000000000000000000" pitchFamily="2" charset="-78"/>
              </a:rPr>
              <a:t>أي عمل تعليمي أو وحده دراسية يتم طرحها على شبكة الإنترنت مجاناً </a:t>
            </a:r>
          </a:p>
        </p:txBody>
      </p:sp>
    </p:spTree>
    <p:extLst>
      <p:ext uri="{BB962C8B-B14F-4D97-AF65-F5344CB8AC3E}">
        <p14:creationId xmlns:p14="http://schemas.microsoft.com/office/powerpoint/2010/main" val="3480142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271463" y="1122410"/>
            <a:ext cx="10145587" cy="663993"/>
          </a:xfrm>
        </p:spPr>
        <p:txBody>
          <a:bodyPr>
            <a:normAutofit fontScale="90000"/>
          </a:bodyPr>
          <a:lstStyle/>
          <a:p>
            <a:r>
              <a:rPr lang="ar-TN" dirty="0"/>
              <a:t>الحاجة إلى </a:t>
            </a:r>
            <a:r>
              <a:rPr lang="ar-SA" dirty="0"/>
              <a:t>الموا</a:t>
            </a:r>
            <a:r>
              <a:rPr lang="ar-TN" dirty="0"/>
              <a:t>ر</a:t>
            </a:r>
            <a:r>
              <a:rPr lang="ar-SA" dirty="0"/>
              <a:t>د التعليمية المفتوح</a:t>
            </a:r>
            <a:r>
              <a:rPr lang="ar-TN" dirty="0"/>
              <a:t>ة</a:t>
            </a:r>
            <a:r>
              <a:rPr lang="ar-SA" dirty="0"/>
              <a:t> </a:t>
            </a:r>
            <a:br>
              <a:rPr lang="en-US" dirty="0"/>
            </a:br>
            <a:r>
              <a:rPr lang="ar-SA" dirty="0"/>
              <a:t> </a:t>
            </a:r>
            <a:br>
              <a:rPr lang="en-US" dirty="0"/>
            </a:br>
            <a:endParaRPr lang="ar-SA"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chemeClr val="tx2"/>
                </a:solidFill>
              </a:rPr>
              <a:pPr algn="ctr"/>
              <a:t>25</a:t>
            </a:fld>
            <a:endParaRPr lang="en-US" dirty="0">
              <a:solidFill>
                <a:schemeClr val="tx2"/>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chemeClr val="tx2"/>
                </a:solidFill>
                <a:latin typeface="Times New Roman" panose="02020603050405020304" pitchFamily="18" charset="0"/>
              </a:rPr>
              <a:t>عمادة التعلم الإلكتروني والتعليم عن بعد ب</a:t>
            </a:r>
            <a:r>
              <a:rPr lang="ar-SA" sz="1200" b="1" dirty="0">
                <a:solidFill>
                  <a:schemeClr val="tx2"/>
                </a:solidFill>
              </a:rPr>
              <a:t>جامعة أم القرى</a:t>
            </a:r>
            <a:endParaRPr lang="ar-EG" sz="1200" b="1" dirty="0">
              <a:solidFill>
                <a:schemeClr val="tx2"/>
              </a:solidFill>
              <a:latin typeface="Times New Roman" panose="02020603050405020304" pitchFamily="18" charset="0"/>
            </a:endParaRPr>
          </a:p>
        </p:txBody>
      </p:sp>
      <p:graphicFrame>
        <p:nvGraphicFramePr>
          <p:cNvPr id="10" name="Subtitle 2">
            <a:extLst>
              <a:ext uri="{FF2B5EF4-FFF2-40B4-BE49-F238E27FC236}">
                <a16:creationId xmlns:a16="http://schemas.microsoft.com/office/drawing/2014/main" id="{A39B6935-00F1-43E7-8A57-F2C3CCFF3677}"/>
              </a:ext>
            </a:extLst>
          </p:cNvPr>
          <p:cNvGraphicFramePr/>
          <p:nvPr>
            <p:extLst>
              <p:ext uri="{D42A27DB-BD31-4B8C-83A1-F6EECF244321}">
                <p14:modId xmlns:p14="http://schemas.microsoft.com/office/powerpoint/2010/main" val="3056574010"/>
              </p:ext>
            </p:extLst>
          </p:nvPr>
        </p:nvGraphicFramePr>
        <p:xfrm>
          <a:off x="271463" y="1543052"/>
          <a:ext cx="10712525" cy="4486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7733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253329" y="1203121"/>
            <a:ext cx="9573125" cy="663993"/>
          </a:xfrm>
        </p:spPr>
        <p:txBody>
          <a:bodyPr>
            <a:normAutofit fontScale="90000"/>
          </a:bodyPr>
          <a:lstStyle/>
          <a:p>
            <a:r>
              <a:rPr lang="ar-TN" dirty="0"/>
              <a:t>حقوق الملكية</a:t>
            </a:r>
            <a:r>
              <a:rPr lang="ar-SA" dirty="0"/>
              <a:t> </a:t>
            </a:r>
            <a:br>
              <a:rPr lang="en-US" dirty="0"/>
            </a:br>
            <a:r>
              <a:rPr lang="ar-SA" dirty="0"/>
              <a:t> </a:t>
            </a:r>
            <a:br>
              <a:rPr lang="en-US" dirty="0"/>
            </a:br>
            <a:endParaRPr lang="ar-SA"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26</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518792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8" name="Title 1">
            <a:extLst>
              <a:ext uri="{FF2B5EF4-FFF2-40B4-BE49-F238E27FC236}">
                <a16:creationId xmlns:a16="http://schemas.microsoft.com/office/drawing/2014/main" id="{986B2753-DE86-4954-A083-A70ADEF528A9}"/>
              </a:ext>
            </a:extLst>
          </p:cNvPr>
          <p:cNvSpPr txBox="1">
            <a:spLocks/>
          </p:cNvSpPr>
          <p:nvPr/>
        </p:nvSpPr>
        <p:spPr>
          <a:xfrm>
            <a:off x="2502529" y="1465336"/>
            <a:ext cx="9689471" cy="1082608"/>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pPr algn="ctr"/>
            <a:r>
              <a:rPr lang="ar-SA" sz="3300" b="1" dirty="0">
                <a:solidFill>
                  <a:schemeClr val="accent1">
                    <a:lumMod val="50000"/>
                  </a:schemeClr>
                </a:solidFill>
                <a:latin typeface="Sakkal Majalla" panose="02000000000000000000" pitchFamily="2" charset="-78"/>
                <a:cs typeface="Sakkal Majalla" panose="02000000000000000000" pitchFamily="2" charset="-78"/>
              </a:rPr>
              <a:t>القطع مع شعار جميع الحقوق محفوظة </a:t>
            </a:r>
            <a:endParaRPr lang="fr-BE" sz="3300" b="1" dirty="0">
              <a:solidFill>
                <a:schemeClr val="accent1">
                  <a:lumMod val="50000"/>
                </a:schemeClr>
              </a:solidFill>
              <a:latin typeface="Sakkal Majalla" panose="02000000000000000000" pitchFamily="2" charset="-78"/>
              <a:cs typeface="Sakkal Majalla" panose="02000000000000000000" pitchFamily="2" charset="-78"/>
            </a:endParaRPr>
          </a:p>
        </p:txBody>
      </p:sp>
      <p:grpSp>
        <p:nvGrpSpPr>
          <p:cNvPr id="9" name="Shape 645">
            <a:extLst>
              <a:ext uri="{FF2B5EF4-FFF2-40B4-BE49-F238E27FC236}">
                <a16:creationId xmlns:a16="http://schemas.microsoft.com/office/drawing/2014/main" id="{66087934-8B0D-46CC-BA18-62E14CE6D1EB}"/>
              </a:ext>
            </a:extLst>
          </p:cNvPr>
          <p:cNvGrpSpPr/>
          <p:nvPr/>
        </p:nvGrpSpPr>
        <p:grpSpPr>
          <a:xfrm>
            <a:off x="403895" y="3586730"/>
            <a:ext cx="10725763" cy="852593"/>
            <a:chOff x="0" y="0"/>
            <a:chExt cx="7820026" cy="742191"/>
          </a:xfrm>
          <a:solidFill>
            <a:srgbClr val="38B2B2"/>
          </a:solidFill>
        </p:grpSpPr>
        <p:sp>
          <p:nvSpPr>
            <p:cNvPr id="10" name="Shape 646">
              <a:extLst>
                <a:ext uri="{FF2B5EF4-FFF2-40B4-BE49-F238E27FC236}">
                  <a16:creationId xmlns:a16="http://schemas.microsoft.com/office/drawing/2014/main" id="{89AFAFAA-D884-4757-97BD-20CEA333B21B}"/>
                </a:ext>
              </a:extLst>
            </p:cNvPr>
            <p:cNvSpPr/>
            <p:nvPr/>
          </p:nvSpPr>
          <p:spPr>
            <a:xfrm>
              <a:off x="0" y="0"/>
              <a:ext cx="7820026" cy="742191"/>
            </a:xfrm>
            <a:prstGeom prst="roundRect">
              <a:avLst>
                <a:gd name="adj" fmla="val 10000"/>
              </a:avLst>
            </a:prstGeom>
            <a:grp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1" name="Shape 647">
              <a:extLst>
                <a:ext uri="{FF2B5EF4-FFF2-40B4-BE49-F238E27FC236}">
                  <a16:creationId xmlns:a16="http://schemas.microsoft.com/office/drawing/2014/main" id="{671FB7B7-CA24-42CD-94D6-20F195A99F65}"/>
                </a:ext>
              </a:extLst>
            </p:cNvPr>
            <p:cNvSpPr/>
            <p:nvPr/>
          </p:nvSpPr>
          <p:spPr>
            <a:xfrm>
              <a:off x="1638224" y="0"/>
              <a:ext cx="6181800" cy="742191"/>
            </a:xfrm>
            <a:prstGeom prst="rect">
              <a:avLst/>
            </a:prstGeom>
            <a:grpFill/>
            <a:ln>
              <a:noFill/>
            </a:ln>
          </p:spPr>
          <p:txBody>
            <a:bodyPr lIns="129525" tIns="129525" rIns="129525" bIns="129525" anchor="ctr" anchorCtr="0">
              <a:noAutofit/>
            </a:bodyPr>
            <a:lstStyle/>
            <a:p>
              <a:pPr marL="0" marR="0" lvl="0" indent="0" algn="l" rtl="0">
                <a:lnSpc>
                  <a:spcPct val="90000"/>
                </a:lnSpc>
                <a:spcBef>
                  <a:spcPts val="0"/>
                </a:spcBef>
                <a:spcAft>
                  <a:spcPts val="0"/>
                </a:spcAft>
                <a:buNone/>
              </a:pPr>
              <a:endParaRPr sz="3400" dirty="0">
                <a:solidFill>
                  <a:schemeClr val="lt1"/>
                </a:solidFill>
                <a:latin typeface="Calibri"/>
                <a:ea typeface="Calibri"/>
                <a:cs typeface="Calibri"/>
                <a:sym typeface="Calibri"/>
              </a:endParaRPr>
            </a:p>
          </p:txBody>
        </p:sp>
      </p:grpSp>
      <p:pic>
        <p:nvPicPr>
          <p:cNvPr id="12" name="Shape 648">
            <a:extLst>
              <a:ext uri="{FF2B5EF4-FFF2-40B4-BE49-F238E27FC236}">
                <a16:creationId xmlns:a16="http://schemas.microsoft.com/office/drawing/2014/main" id="{7B40E17B-8FF8-4663-8AA9-208256D7AA3D}"/>
              </a:ext>
            </a:extLst>
          </p:cNvPr>
          <p:cNvPicPr preferRelativeResize="0"/>
          <p:nvPr/>
        </p:nvPicPr>
        <p:blipFill rotWithShape="1">
          <a:blip r:embed="rId2">
            <a:alphaModFix/>
          </a:blip>
          <a:srcRect/>
          <a:stretch/>
        </p:blipFill>
        <p:spPr>
          <a:xfrm>
            <a:off x="551384" y="3722601"/>
            <a:ext cx="477996" cy="466627"/>
          </a:xfrm>
          <a:prstGeom prst="rect">
            <a:avLst/>
          </a:prstGeom>
          <a:noFill/>
          <a:ln>
            <a:noFill/>
          </a:ln>
        </p:spPr>
      </p:pic>
      <p:grpSp>
        <p:nvGrpSpPr>
          <p:cNvPr id="13" name="Shape 649">
            <a:extLst>
              <a:ext uri="{FF2B5EF4-FFF2-40B4-BE49-F238E27FC236}">
                <a16:creationId xmlns:a16="http://schemas.microsoft.com/office/drawing/2014/main" id="{0A5569C9-DAC7-4633-BB90-614E0262C749}"/>
              </a:ext>
            </a:extLst>
          </p:cNvPr>
          <p:cNvGrpSpPr/>
          <p:nvPr/>
        </p:nvGrpSpPr>
        <p:grpSpPr>
          <a:xfrm>
            <a:off x="403896" y="5242495"/>
            <a:ext cx="10725766" cy="852593"/>
            <a:chOff x="0" y="0"/>
            <a:chExt cx="7820026" cy="742191"/>
          </a:xfrm>
          <a:solidFill>
            <a:srgbClr val="38B2B2"/>
          </a:solidFill>
        </p:grpSpPr>
        <p:sp>
          <p:nvSpPr>
            <p:cNvPr id="14" name="Shape 650">
              <a:extLst>
                <a:ext uri="{FF2B5EF4-FFF2-40B4-BE49-F238E27FC236}">
                  <a16:creationId xmlns:a16="http://schemas.microsoft.com/office/drawing/2014/main" id="{4A3D742C-E912-43F3-A436-B962CC4DD5AC}"/>
                </a:ext>
              </a:extLst>
            </p:cNvPr>
            <p:cNvSpPr/>
            <p:nvPr/>
          </p:nvSpPr>
          <p:spPr>
            <a:xfrm>
              <a:off x="0" y="0"/>
              <a:ext cx="7820026" cy="742191"/>
            </a:xfrm>
            <a:prstGeom prst="roundRect">
              <a:avLst>
                <a:gd name="adj" fmla="val 10000"/>
              </a:avLst>
            </a:prstGeom>
            <a:grp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5" name="Shape 651">
              <a:extLst>
                <a:ext uri="{FF2B5EF4-FFF2-40B4-BE49-F238E27FC236}">
                  <a16:creationId xmlns:a16="http://schemas.microsoft.com/office/drawing/2014/main" id="{171B0F90-DC0E-4C08-99D5-8A133588B9ED}"/>
                </a:ext>
              </a:extLst>
            </p:cNvPr>
            <p:cNvSpPr/>
            <p:nvPr/>
          </p:nvSpPr>
          <p:spPr>
            <a:xfrm>
              <a:off x="1638224" y="0"/>
              <a:ext cx="6181800" cy="742191"/>
            </a:xfrm>
            <a:prstGeom prst="rect">
              <a:avLst/>
            </a:prstGeom>
            <a:grpFill/>
            <a:ln>
              <a:noFill/>
            </a:ln>
          </p:spPr>
          <p:txBody>
            <a:bodyPr lIns="129525" tIns="129525" rIns="129525" bIns="129525" anchor="ctr" anchorCtr="0">
              <a:noAutofit/>
            </a:bodyPr>
            <a:lstStyle/>
            <a:p>
              <a:pPr marL="0" marR="0" lvl="0" indent="0" algn="l" rtl="0">
                <a:lnSpc>
                  <a:spcPct val="90000"/>
                </a:lnSpc>
                <a:spcBef>
                  <a:spcPts val="0"/>
                </a:spcBef>
                <a:spcAft>
                  <a:spcPts val="0"/>
                </a:spcAft>
                <a:buNone/>
              </a:pPr>
              <a:endParaRPr sz="3400" dirty="0">
                <a:solidFill>
                  <a:schemeClr val="lt1"/>
                </a:solidFill>
                <a:latin typeface="Calibri"/>
                <a:ea typeface="Calibri"/>
                <a:cs typeface="Calibri"/>
                <a:sym typeface="Calibri"/>
              </a:endParaRPr>
            </a:p>
          </p:txBody>
        </p:sp>
      </p:grpSp>
      <p:sp>
        <p:nvSpPr>
          <p:cNvPr id="16" name="Shape 652">
            <a:extLst>
              <a:ext uri="{FF2B5EF4-FFF2-40B4-BE49-F238E27FC236}">
                <a16:creationId xmlns:a16="http://schemas.microsoft.com/office/drawing/2014/main" id="{250DA6E6-3280-4926-84C7-3EFFC86C6BCD}"/>
              </a:ext>
            </a:extLst>
          </p:cNvPr>
          <p:cNvSpPr/>
          <p:nvPr/>
        </p:nvSpPr>
        <p:spPr>
          <a:xfrm>
            <a:off x="1062342" y="3583492"/>
            <a:ext cx="10058815" cy="744846"/>
          </a:xfrm>
          <a:prstGeom prst="rect">
            <a:avLst/>
          </a:prstGeom>
          <a:noFill/>
          <a:ln>
            <a:noFill/>
          </a:ln>
        </p:spPr>
        <p:txBody>
          <a:bodyPr lIns="91425" tIns="45700" rIns="91425" bIns="45700" anchor="t" anchorCtr="0">
            <a:noAutofit/>
          </a:bodyPr>
          <a:lstStyle/>
          <a:p>
            <a:pPr marL="0" marR="0" lvl="0" indent="0" algn="r" rtl="1">
              <a:spcBef>
                <a:spcPts val="0"/>
              </a:spcBef>
              <a:buSzPct val="25000"/>
              <a:buNone/>
            </a:pPr>
            <a:r>
              <a:rPr lang="ar-SA" sz="2500" b="1" dirty="0">
                <a:solidFill>
                  <a:schemeClr val="tx2"/>
                </a:solidFill>
                <a:latin typeface="Sakkal Majalla" panose="02000000000000000000" pitchFamily="2" charset="-78"/>
                <a:ea typeface="Calibri"/>
                <a:cs typeface="Sakkal Majalla" panose="02000000000000000000" pitchFamily="2" charset="-78"/>
                <a:sym typeface="Calibri"/>
              </a:rPr>
              <a:t>جميع الحقوق غير محفوظة : وهذه الرخصة تعطي المؤلف الحق في التنازل عن جميع حقوقه للآخرين بحيث يستطيعون استخدام مؤلفاته وتغييرها والتعديل عليها ومشاركتها بدون الحاجه إلى ذكر اسم المؤلف.</a:t>
            </a:r>
          </a:p>
        </p:txBody>
      </p:sp>
      <p:pic>
        <p:nvPicPr>
          <p:cNvPr id="17" name="Shape 653">
            <a:extLst>
              <a:ext uri="{FF2B5EF4-FFF2-40B4-BE49-F238E27FC236}">
                <a16:creationId xmlns:a16="http://schemas.microsoft.com/office/drawing/2014/main" id="{501C3F7F-0465-4A69-AB25-C09FB7B05055}"/>
              </a:ext>
            </a:extLst>
          </p:cNvPr>
          <p:cNvPicPr preferRelativeResize="0"/>
          <p:nvPr/>
        </p:nvPicPr>
        <p:blipFill rotWithShape="1">
          <a:blip r:embed="rId3">
            <a:alphaModFix/>
          </a:blip>
          <a:srcRect/>
          <a:stretch/>
        </p:blipFill>
        <p:spPr>
          <a:xfrm>
            <a:off x="466010" y="5417358"/>
            <a:ext cx="655215" cy="573740"/>
          </a:xfrm>
          <a:prstGeom prst="rect">
            <a:avLst/>
          </a:prstGeom>
          <a:noFill/>
          <a:ln>
            <a:noFill/>
          </a:ln>
        </p:spPr>
      </p:pic>
      <p:sp>
        <p:nvSpPr>
          <p:cNvPr id="18" name="Shape 654">
            <a:extLst>
              <a:ext uri="{FF2B5EF4-FFF2-40B4-BE49-F238E27FC236}">
                <a16:creationId xmlns:a16="http://schemas.microsoft.com/office/drawing/2014/main" id="{E6392196-76E4-4465-B019-E580C0B05F53}"/>
              </a:ext>
            </a:extLst>
          </p:cNvPr>
          <p:cNvSpPr/>
          <p:nvPr/>
        </p:nvSpPr>
        <p:spPr>
          <a:xfrm>
            <a:off x="1440192" y="5283946"/>
            <a:ext cx="9689470" cy="744846"/>
          </a:xfrm>
          <a:prstGeom prst="rect">
            <a:avLst/>
          </a:prstGeom>
          <a:noFill/>
          <a:ln>
            <a:noFill/>
          </a:ln>
        </p:spPr>
        <p:txBody>
          <a:bodyPr lIns="91425" tIns="45700" rIns="91425" bIns="45700" anchor="t" anchorCtr="0">
            <a:noAutofit/>
          </a:bodyPr>
          <a:lstStyle/>
          <a:p>
            <a:pPr marL="0" marR="0" lvl="0" indent="0" algn="r" rtl="1">
              <a:spcBef>
                <a:spcPts val="0"/>
              </a:spcBef>
              <a:buSzPct val="25000"/>
              <a:buNone/>
            </a:pPr>
            <a:r>
              <a:rPr lang="ar-SA" sz="2300" b="1" dirty="0">
                <a:solidFill>
                  <a:schemeClr val="tx2"/>
                </a:solidFill>
                <a:latin typeface="Sakkal Majalla" panose="02000000000000000000" pitchFamily="2" charset="-78"/>
                <a:ea typeface="Calibri"/>
                <a:cs typeface="Sakkal Majalla" panose="02000000000000000000" pitchFamily="2" charset="-78"/>
                <a:sym typeface="Calibri"/>
              </a:rPr>
              <a:t>بعض الحقوق محفوظة: هذه الرخصة تسمح للمؤلف باختيار الحقوق الذي يريد حفظها لعمله والحقوق التي يريد التنازل بها للآخرين ولكن بشرط أن يتم ذكر اسم المؤلف الأصلي دائما وللإشارة إليه عند استخدام مؤلفاته.</a:t>
            </a:r>
          </a:p>
        </p:txBody>
      </p:sp>
      <p:pic>
        <p:nvPicPr>
          <p:cNvPr id="19" name="Picture 2" descr="Image result for â«Ø¬ÙÙØ¹ Ø§ÙØ­ÙÙÙ ÙØ­ÙÙØ¸Ø©â¬â">
            <a:extLst>
              <a:ext uri="{FF2B5EF4-FFF2-40B4-BE49-F238E27FC236}">
                <a16:creationId xmlns:a16="http://schemas.microsoft.com/office/drawing/2014/main" id="{360FFC95-5C34-49A2-A32B-8F03EC502C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9972" y="1498309"/>
            <a:ext cx="1960524" cy="115556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6BC703CC-B7BC-4C66-AA9F-807B10342EF9}"/>
              </a:ext>
            </a:extLst>
          </p:cNvPr>
          <p:cNvSpPr txBox="1">
            <a:spLocks/>
          </p:cNvSpPr>
          <p:nvPr/>
        </p:nvSpPr>
        <p:spPr>
          <a:xfrm>
            <a:off x="2246804" y="2513047"/>
            <a:ext cx="9689471" cy="1452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ar-SA" sz="3300" dirty="0">
                <a:solidFill>
                  <a:schemeClr val="accent1">
                    <a:lumMod val="50000"/>
                  </a:schemeClr>
                </a:solidFill>
                <a:latin typeface="Sakkal Majalla" panose="02000000000000000000" pitchFamily="2" charset="-78"/>
                <a:cs typeface="Sakkal Majalla" panose="02000000000000000000" pitchFamily="2" charset="-78"/>
              </a:rPr>
              <a:t>والانتقال إلى جميع الحقوق غير محفوظة </a:t>
            </a:r>
            <a:endParaRPr lang="fr-BE" sz="33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21" name="Title 1">
            <a:extLst>
              <a:ext uri="{FF2B5EF4-FFF2-40B4-BE49-F238E27FC236}">
                <a16:creationId xmlns:a16="http://schemas.microsoft.com/office/drawing/2014/main" id="{9B23E4AC-C3A8-41CB-94F3-21B743FE86D8}"/>
              </a:ext>
            </a:extLst>
          </p:cNvPr>
          <p:cNvSpPr txBox="1">
            <a:spLocks/>
          </p:cNvSpPr>
          <p:nvPr/>
        </p:nvSpPr>
        <p:spPr>
          <a:xfrm>
            <a:off x="2294098" y="4202446"/>
            <a:ext cx="9689471" cy="1452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ar-SA" sz="3300" dirty="0">
                <a:solidFill>
                  <a:schemeClr val="accent1">
                    <a:lumMod val="50000"/>
                  </a:schemeClr>
                </a:solidFill>
                <a:latin typeface="Sakkal Majalla" panose="02000000000000000000" pitchFamily="2" charset="-78"/>
                <a:cs typeface="Sakkal Majalla" panose="02000000000000000000" pitchFamily="2" charset="-78"/>
              </a:rPr>
              <a:t>أو الانتقال إلى بعض الحقوق محفوظة </a:t>
            </a:r>
            <a:endParaRPr lang="fr-BE" sz="3300" dirty="0">
              <a:solidFill>
                <a:schemeClr val="accent1">
                  <a:lumMod val="50000"/>
                </a:schemeClr>
              </a:solidFill>
              <a:latin typeface="Sakkal Majalla" panose="02000000000000000000" pitchFamily="2" charset="-78"/>
              <a:cs typeface="Sakkal Majalla" panose="02000000000000000000" pitchFamily="2" charset="-78"/>
            </a:endParaRPr>
          </a:p>
        </p:txBody>
      </p:sp>
      <p:cxnSp>
        <p:nvCxnSpPr>
          <p:cNvPr id="22" name="Straight Connector 13">
            <a:extLst>
              <a:ext uri="{FF2B5EF4-FFF2-40B4-BE49-F238E27FC236}">
                <a16:creationId xmlns:a16="http://schemas.microsoft.com/office/drawing/2014/main" id="{5A90BC31-984E-40B1-9A38-358126FED276}"/>
              </a:ext>
            </a:extLst>
          </p:cNvPr>
          <p:cNvCxnSpPr>
            <a:cxnSpLocks/>
          </p:cNvCxnSpPr>
          <p:nvPr/>
        </p:nvCxnSpPr>
        <p:spPr>
          <a:xfrm flipV="1">
            <a:off x="403895" y="1386507"/>
            <a:ext cx="3159112" cy="999943"/>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17">
            <a:extLst>
              <a:ext uri="{FF2B5EF4-FFF2-40B4-BE49-F238E27FC236}">
                <a16:creationId xmlns:a16="http://schemas.microsoft.com/office/drawing/2014/main" id="{7F5078F3-9635-4961-A0B3-88F04CBD5F2B}"/>
              </a:ext>
            </a:extLst>
          </p:cNvPr>
          <p:cNvCxnSpPr>
            <a:cxnSpLocks/>
          </p:cNvCxnSpPr>
          <p:nvPr/>
        </p:nvCxnSpPr>
        <p:spPr>
          <a:xfrm flipH="1" flipV="1">
            <a:off x="551384" y="1248720"/>
            <a:ext cx="3011623" cy="1173096"/>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0782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9F739-14EA-469F-8DF5-47E5C57072E8}"/>
              </a:ext>
            </a:extLst>
          </p:cNvPr>
          <p:cNvSpPr>
            <a:spLocks noGrp="1"/>
          </p:cNvSpPr>
          <p:nvPr>
            <p:ph type="title"/>
          </p:nvPr>
        </p:nvSpPr>
        <p:spPr/>
        <p:txBody>
          <a:bodyPr/>
          <a:lstStyle/>
          <a:p>
            <a:r>
              <a:rPr lang="ar-TN" dirty="0">
                <a:solidFill>
                  <a:schemeClr val="accent2"/>
                </a:solidFill>
              </a:rPr>
              <a:t>رخص المشاع الإبداعي </a:t>
            </a:r>
            <a:endParaRPr lang="en-CA" dirty="0">
              <a:solidFill>
                <a:schemeClr val="accent2"/>
              </a:solidFill>
            </a:endParaRPr>
          </a:p>
        </p:txBody>
      </p:sp>
      <p:pic>
        <p:nvPicPr>
          <p:cNvPr id="3" name="Shape 608" descr="Image result for creative commons">
            <a:extLst>
              <a:ext uri="{FF2B5EF4-FFF2-40B4-BE49-F238E27FC236}">
                <a16:creationId xmlns:a16="http://schemas.microsoft.com/office/drawing/2014/main" id="{9F0F5A1E-FB18-45BB-A7D7-B6F03F22379D}"/>
              </a:ext>
            </a:extLst>
          </p:cNvPr>
          <p:cNvPicPr preferRelativeResize="0"/>
          <p:nvPr/>
        </p:nvPicPr>
        <p:blipFill rotWithShape="1">
          <a:blip r:embed="rId2">
            <a:alphaModFix/>
          </a:blip>
          <a:srcRect/>
          <a:stretch/>
        </p:blipFill>
        <p:spPr>
          <a:xfrm>
            <a:off x="3363163" y="486654"/>
            <a:ext cx="2400776" cy="830254"/>
          </a:xfrm>
          <a:prstGeom prst="rect">
            <a:avLst/>
          </a:prstGeom>
          <a:noFill/>
          <a:ln>
            <a:noFill/>
          </a:ln>
        </p:spPr>
      </p:pic>
      <p:pic>
        <p:nvPicPr>
          <p:cNvPr id="5" name="Shape 610" descr="Image result for open educational resources">
            <a:extLst>
              <a:ext uri="{FF2B5EF4-FFF2-40B4-BE49-F238E27FC236}">
                <a16:creationId xmlns:a16="http://schemas.microsoft.com/office/drawing/2014/main" id="{2F3BE14E-0BD6-4CA0-8B6E-05F142B807D6}"/>
              </a:ext>
            </a:extLst>
          </p:cNvPr>
          <p:cNvPicPr preferRelativeResize="0"/>
          <p:nvPr/>
        </p:nvPicPr>
        <p:blipFill rotWithShape="1">
          <a:blip r:embed="rId3">
            <a:alphaModFix/>
          </a:blip>
          <a:srcRect/>
          <a:stretch/>
        </p:blipFill>
        <p:spPr>
          <a:xfrm>
            <a:off x="2224251" y="2440084"/>
            <a:ext cx="7591652" cy="2546955"/>
          </a:xfrm>
          <a:prstGeom prst="rect">
            <a:avLst/>
          </a:prstGeom>
          <a:noFill/>
          <a:ln>
            <a:noFill/>
          </a:ln>
        </p:spPr>
      </p:pic>
      <p:sp>
        <p:nvSpPr>
          <p:cNvPr id="6" name="Shape 611">
            <a:extLst>
              <a:ext uri="{FF2B5EF4-FFF2-40B4-BE49-F238E27FC236}">
                <a16:creationId xmlns:a16="http://schemas.microsoft.com/office/drawing/2014/main" id="{C9FA91F2-5FCE-47BC-AD4B-64415C9A4180}"/>
              </a:ext>
            </a:extLst>
          </p:cNvPr>
          <p:cNvSpPr txBox="1"/>
          <p:nvPr/>
        </p:nvSpPr>
        <p:spPr>
          <a:xfrm>
            <a:off x="2803249" y="5291434"/>
            <a:ext cx="5921380" cy="584774"/>
          </a:xfrm>
          <a:prstGeom prst="rect">
            <a:avLst/>
          </a:prstGeom>
          <a:noFill/>
          <a:ln>
            <a:noFill/>
          </a:ln>
        </p:spPr>
        <p:txBody>
          <a:bodyPr lIns="91425" tIns="45700" rIns="91425" bIns="45700" anchor="t" anchorCtr="0">
            <a:noAutofit/>
          </a:bodyPr>
          <a:lstStyle/>
          <a:p>
            <a:pPr>
              <a:buSzPct val="25000"/>
            </a:pPr>
            <a:r>
              <a:rPr lang="ar-SA" sz="3200" b="1" dirty="0">
                <a:solidFill>
                  <a:schemeClr val="dk1"/>
                </a:solidFill>
                <a:latin typeface="Sakkal Majalla" panose="02000000000000000000" pitchFamily="2" charset="-78"/>
                <a:ea typeface="Calibri"/>
                <a:cs typeface="Sakkal Majalla" panose="02000000000000000000" pitchFamily="2" charset="-78"/>
                <a:sym typeface="Calibri"/>
              </a:rPr>
              <a:t>إعادة استخدام  إعادة نشر  إضافة  وتعديل</a:t>
            </a:r>
          </a:p>
        </p:txBody>
      </p:sp>
      <p:sp>
        <p:nvSpPr>
          <p:cNvPr id="7" name="Shape 612">
            <a:extLst>
              <a:ext uri="{FF2B5EF4-FFF2-40B4-BE49-F238E27FC236}">
                <a16:creationId xmlns:a16="http://schemas.microsoft.com/office/drawing/2014/main" id="{887F45B5-C139-4528-9474-7910967142C7}"/>
              </a:ext>
            </a:extLst>
          </p:cNvPr>
          <p:cNvSpPr txBox="1"/>
          <p:nvPr/>
        </p:nvSpPr>
        <p:spPr>
          <a:xfrm>
            <a:off x="2337572" y="1746361"/>
            <a:ext cx="5921380" cy="584774"/>
          </a:xfrm>
          <a:prstGeom prst="rect">
            <a:avLst/>
          </a:prstGeom>
          <a:noFill/>
          <a:ln>
            <a:noFill/>
          </a:ln>
        </p:spPr>
        <p:txBody>
          <a:bodyPr lIns="91425" tIns="45700" rIns="91425" bIns="45700" anchor="t" anchorCtr="0">
            <a:noAutofit/>
          </a:bodyPr>
          <a:lstStyle/>
          <a:p>
            <a:pPr>
              <a:buSzPct val="25000"/>
            </a:pPr>
            <a:r>
              <a:rPr lang="ar-SA" sz="3200" dirty="0">
                <a:solidFill>
                  <a:schemeClr val="dk1"/>
                </a:solidFill>
                <a:latin typeface="Sakkal Majalla" panose="02000000000000000000" pitchFamily="2" charset="-78"/>
                <a:ea typeface="Calibri"/>
                <a:cs typeface="Sakkal Majalla" panose="02000000000000000000" pitchFamily="2" charset="-78"/>
                <a:sym typeface="Calibri"/>
              </a:rPr>
              <a:t>أبرز ما يميز الموارد التعليمية المفتوحة</a:t>
            </a:r>
          </a:p>
        </p:txBody>
      </p:sp>
    </p:spTree>
    <p:extLst>
      <p:ext uri="{BB962C8B-B14F-4D97-AF65-F5344CB8AC3E}">
        <p14:creationId xmlns:p14="http://schemas.microsoft.com/office/powerpoint/2010/main" val="3038486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9F739-14EA-469F-8DF5-47E5C57072E8}"/>
              </a:ext>
            </a:extLst>
          </p:cNvPr>
          <p:cNvSpPr>
            <a:spLocks noGrp="1"/>
          </p:cNvSpPr>
          <p:nvPr>
            <p:ph type="title"/>
          </p:nvPr>
        </p:nvSpPr>
        <p:spPr/>
        <p:txBody>
          <a:bodyPr/>
          <a:lstStyle/>
          <a:p>
            <a:r>
              <a:rPr lang="ar-TN" dirty="0"/>
              <a:t>رخص المشاع الإبداعي </a:t>
            </a:r>
            <a:endParaRPr lang="en-CA" dirty="0"/>
          </a:p>
        </p:txBody>
      </p:sp>
      <p:pic>
        <p:nvPicPr>
          <p:cNvPr id="3" name="Shape 608" descr="Image result for creative commons">
            <a:extLst>
              <a:ext uri="{FF2B5EF4-FFF2-40B4-BE49-F238E27FC236}">
                <a16:creationId xmlns:a16="http://schemas.microsoft.com/office/drawing/2014/main" id="{9F0F5A1E-FB18-45BB-A7D7-B6F03F22379D}"/>
              </a:ext>
            </a:extLst>
          </p:cNvPr>
          <p:cNvPicPr preferRelativeResize="0"/>
          <p:nvPr/>
        </p:nvPicPr>
        <p:blipFill rotWithShape="1">
          <a:blip r:embed="rId2">
            <a:alphaModFix/>
          </a:blip>
          <a:srcRect/>
          <a:stretch/>
        </p:blipFill>
        <p:spPr>
          <a:xfrm>
            <a:off x="3363163" y="486654"/>
            <a:ext cx="2400776" cy="830254"/>
          </a:xfrm>
          <a:prstGeom prst="rect">
            <a:avLst/>
          </a:prstGeom>
          <a:noFill/>
          <a:ln>
            <a:noFill/>
          </a:ln>
        </p:spPr>
      </p:pic>
      <p:sp>
        <p:nvSpPr>
          <p:cNvPr id="8" name="Shape 733">
            <a:extLst>
              <a:ext uri="{FF2B5EF4-FFF2-40B4-BE49-F238E27FC236}">
                <a16:creationId xmlns:a16="http://schemas.microsoft.com/office/drawing/2014/main" id="{F4F22D74-5DB1-4C2D-AC22-BCF73625CB1A}"/>
              </a:ext>
            </a:extLst>
          </p:cNvPr>
          <p:cNvSpPr txBox="1"/>
          <p:nvPr/>
        </p:nvSpPr>
        <p:spPr>
          <a:xfrm>
            <a:off x="2514601" y="1329853"/>
            <a:ext cx="7924799" cy="369332"/>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pic>
        <p:nvPicPr>
          <p:cNvPr id="9" name="Shape 736" descr="Image result for wikipedia">
            <a:extLst>
              <a:ext uri="{FF2B5EF4-FFF2-40B4-BE49-F238E27FC236}">
                <a16:creationId xmlns:a16="http://schemas.microsoft.com/office/drawing/2014/main" id="{BF95ADF2-27F0-46A6-B4EF-788ABCC571CE}"/>
              </a:ext>
            </a:extLst>
          </p:cNvPr>
          <p:cNvPicPr preferRelativeResize="0"/>
          <p:nvPr/>
        </p:nvPicPr>
        <p:blipFill rotWithShape="1">
          <a:blip r:embed="rId3">
            <a:alphaModFix/>
          </a:blip>
          <a:srcRect/>
          <a:stretch/>
        </p:blipFill>
        <p:spPr>
          <a:xfrm>
            <a:off x="4559067" y="2755711"/>
            <a:ext cx="2908532" cy="2654489"/>
          </a:xfrm>
          <a:prstGeom prst="rect">
            <a:avLst/>
          </a:prstGeom>
          <a:noFill/>
          <a:ln>
            <a:noFill/>
          </a:ln>
        </p:spPr>
      </p:pic>
      <p:grpSp>
        <p:nvGrpSpPr>
          <p:cNvPr id="10" name="Shape 737">
            <a:extLst>
              <a:ext uri="{FF2B5EF4-FFF2-40B4-BE49-F238E27FC236}">
                <a16:creationId xmlns:a16="http://schemas.microsoft.com/office/drawing/2014/main" id="{E77FF991-F616-42F2-9D09-F1C1E6580FC7}"/>
              </a:ext>
            </a:extLst>
          </p:cNvPr>
          <p:cNvGrpSpPr/>
          <p:nvPr/>
        </p:nvGrpSpPr>
        <p:grpSpPr>
          <a:xfrm>
            <a:off x="2133600" y="2008468"/>
            <a:ext cx="2232434" cy="1118176"/>
            <a:chOff x="609600" y="2008467"/>
            <a:chExt cx="2232434" cy="1118176"/>
          </a:xfrm>
        </p:grpSpPr>
        <p:pic>
          <p:nvPicPr>
            <p:cNvPr id="11" name="Shape 738">
              <a:extLst>
                <a:ext uri="{FF2B5EF4-FFF2-40B4-BE49-F238E27FC236}">
                  <a16:creationId xmlns:a16="http://schemas.microsoft.com/office/drawing/2014/main" id="{B025E0DA-AC5C-4953-B7CC-66C051BA9891}"/>
                </a:ext>
              </a:extLst>
            </p:cNvPr>
            <p:cNvPicPr preferRelativeResize="0"/>
            <p:nvPr/>
          </p:nvPicPr>
          <p:blipFill rotWithShape="1">
            <a:blip r:embed="rId4">
              <a:alphaModFix/>
            </a:blip>
            <a:srcRect/>
            <a:stretch/>
          </p:blipFill>
          <p:spPr>
            <a:xfrm>
              <a:off x="609600" y="2345568"/>
              <a:ext cx="2232434" cy="781075"/>
            </a:xfrm>
            <a:prstGeom prst="rect">
              <a:avLst/>
            </a:prstGeom>
            <a:noFill/>
            <a:ln>
              <a:noFill/>
            </a:ln>
          </p:spPr>
        </p:pic>
        <p:sp>
          <p:nvSpPr>
            <p:cNvPr id="12" name="Shape 739">
              <a:extLst>
                <a:ext uri="{FF2B5EF4-FFF2-40B4-BE49-F238E27FC236}">
                  <a16:creationId xmlns:a16="http://schemas.microsoft.com/office/drawing/2014/main" id="{3A6B62CE-1E35-4388-AD60-136B66087DD7}"/>
                </a:ext>
              </a:extLst>
            </p:cNvPr>
            <p:cNvSpPr/>
            <p:nvPr/>
          </p:nvSpPr>
          <p:spPr>
            <a:xfrm>
              <a:off x="610897" y="2008467"/>
              <a:ext cx="2231136" cy="353733"/>
            </a:xfrm>
            <a:prstGeom prst="rect">
              <a:avLst/>
            </a:prstGeom>
            <a:solidFill>
              <a:schemeClr val="dk1"/>
            </a:solidFill>
            <a:ln>
              <a:noFill/>
            </a:ln>
          </p:spPr>
          <p:txBody>
            <a:bodyPr lIns="91425" tIns="45700" rIns="91425" bIns="45700" anchor="ctr" anchorCtr="0">
              <a:noAutofit/>
            </a:bodyPr>
            <a:lstStyle/>
            <a:p>
              <a:pPr algn="ctr">
                <a:buSzPct val="25000"/>
              </a:pPr>
              <a:r>
                <a:rPr lang="ar-SA" sz="1100" b="1" dirty="0">
                  <a:solidFill>
                    <a:schemeClr val="lt1"/>
                  </a:solidFill>
                  <a:latin typeface="Calibri"/>
                  <a:ea typeface="Calibri"/>
                  <a:cs typeface="Calibri"/>
                  <a:sym typeface="Calibri"/>
                </a:rPr>
                <a:t>نسب المصنف غبر تجاري منع الاشتقاق</a:t>
              </a:r>
            </a:p>
          </p:txBody>
        </p:sp>
      </p:grpSp>
      <p:grpSp>
        <p:nvGrpSpPr>
          <p:cNvPr id="13" name="Shape 740">
            <a:extLst>
              <a:ext uri="{FF2B5EF4-FFF2-40B4-BE49-F238E27FC236}">
                <a16:creationId xmlns:a16="http://schemas.microsoft.com/office/drawing/2014/main" id="{FB6F43C4-9B9A-4F38-BC54-4747DF31930B}"/>
              </a:ext>
            </a:extLst>
          </p:cNvPr>
          <p:cNvGrpSpPr/>
          <p:nvPr/>
        </p:nvGrpSpPr>
        <p:grpSpPr>
          <a:xfrm>
            <a:off x="7673566" y="2151467"/>
            <a:ext cx="2232434" cy="997753"/>
            <a:chOff x="6149566" y="2151466"/>
            <a:chExt cx="2232434" cy="997753"/>
          </a:xfrm>
        </p:grpSpPr>
        <p:pic>
          <p:nvPicPr>
            <p:cNvPr id="14" name="Shape 741">
              <a:extLst>
                <a:ext uri="{FF2B5EF4-FFF2-40B4-BE49-F238E27FC236}">
                  <a16:creationId xmlns:a16="http://schemas.microsoft.com/office/drawing/2014/main" id="{D69D5405-15FB-4B80-ADC9-FDF66B7A03B0}"/>
                </a:ext>
              </a:extLst>
            </p:cNvPr>
            <p:cNvPicPr preferRelativeResize="0"/>
            <p:nvPr/>
          </p:nvPicPr>
          <p:blipFill rotWithShape="1">
            <a:blip r:embed="rId5">
              <a:alphaModFix/>
            </a:blip>
            <a:srcRect/>
            <a:stretch/>
          </p:blipFill>
          <p:spPr>
            <a:xfrm>
              <a:off x="6149566" y="2362200"/>
              <a:ext cx="2232434" cy="787020"/>
            </a:xfrm>
            <a:prstGeom prst="rect">
              <a:avLst/>
            </a:prstGeom>
            <a:noFill/>
            <a:ln>
              <a:noFill/>
            </a:ln>
          </p:spPr>
        </p:pic>
        <p:sp>
          <p:nvSpPr>
            <p:cNvPr id="15" name="Shape 742">
              <a:extLst>
                <a:ext uri="{FF2B5EF4-FFF2-40B4-BE49-F238E27FC236}">
                  <a16:creationId xmlns:a16="http://schemas.microsoft.com/office/drawing/2014/main" id="{81ACCC28-1509-4021-8398-DDBAA0A1C524}"/>
                </a:ext>
              </a:extLst>
            </p:cNvPr>
            <p:cNvSpPr/>
            <p:nvPr/>
          </p:nvSpPr>
          <p:spPr>
            <a:xfrm>
              <a:off x="6150864" y="2151466"/>
              <a:ext cx="2231136" cy="228600"/>
            </a:xfrm>
            <a:prstGeom prst="rect">
              <a:avLst/>
            </a:prstGeom>
            <a:solidFill>
              <a:schemeClr val="dk1"/>
            </a:solidFill>
            <a:ln>
              <a:noFill/>
            </a:ln>
          </p:spPr>
          <p:txBody>
            <a:bodyPr lIns="91425" tIns="45700" rIns="91425" bIns="45700" anchor="ctr" anchorCtr="0">
              <a:noAutofit/>
            </a:bodyPr>
            <a:lstStyle/>
            <a:p>
              <a:pPr algn="ctr">
                <a:buSzPct val="25000"/>
              </a:pPr>
              <a:r>
                <a:rPr lang="ar-SA" sz="1400" b="1">
                  <a:solidFill>
                    <a:schemeClr val="lt1"/>
                  </a:solidFill>
                  <a:latin typeface="Calibri"/>
                  <a:ea typeface="Calibri"/>
                  <a:cs typeface="Calibri"/>
                  <a:sym typeface="Calibri"/>
                </a:rPr>
                <a:t>نسب المصنف </a:t>
              </a:r>
            </a:p>
          </p:txBody>
        </p:sp>
      </p:grpSp>
      <p:grpSp>
        <p:nvGrpSpPr>
          <p:cNvPr id="16" name="Shape 743">
            <a:extLst>
              <a:ext uri="{FF2B5EF4-FFF2-40B4-BE49-F238E27FC236}">
                <a16:creationId xmlns:a16="http://schemas.microsoft.com/office/drawing/2014/main" id="{68BEE66D-9448-441A-A540-79F7ABAA0E35}"/>
              </a:ext>
            </a:extLst>
          </p:cNvPr>
          <p:cNvGrpSpPr/>
          <p:nvPr/>
        </p:nvGrpSpPr>
        <p:grpSpPr>
          <a:xfrm>
            <a:off x="7673567" y="3429001"/>
            <a:ext cx="2232432" cy="1014415"/>
            <a:chOff x="6149567" y="3429000"/>
            <a:chExt cx="2232432" cy="1014415"/>
          </a:xfrm>
        </p:grpSpPr>
        <p:pic>
          <p:nvPicPr>
            <p:cNvPr id="17" name="Shape 744">
              <a:extLst>
                <a:ext uri="{FF2B5EF4-FFF2-40B4-BE49-F238E27FC236}">
                  <a16:creationId xmlns:a16="http://schemas.microsoft.com/office/drawing/2014/main" id="{63F5DC0F-0DD3-4AE1-8A75-1113D7E89352}"/>
                </a:ext>
              </a:extLst>
            </p:cNvPr>
            <p:cNvPicPr preferRelativeResize="0"/>
            <p:nvPr/>
          </p:nvPicPr>
          <p:blipFill rotWithShape="1">
            <a:blip r:embed="rId6">
              <a:alphaModFix/>
            </a:blip>
            <a:srcRect/>
            <a:stretch/>
          </p:blipFill>
          <p:spPr>
            <a:xfrm>
              <a:off x="6149567" y="3657600"/>
              <a:ext cx="2232432" cy="785815"/>
            </a:xfrm>
            <a:prstGeom prst="rect">
              <a:avLst/>
            </a:prstGeom>
            <a:noFill/>
            <a:ln>
              <a:noFill/>
            </a:ln>
          </p:spPr>
        </p:pic>
        <p:sp>
          <p:nvSpPr>
            <p:cNvPr id="18" name="Shape 745">
              <a:extLst>
                <a:ext uri="{FF2B5EF4-FFF2-40B4-BE49-F238E27FC236}">
                  <a16:creationId xmlns:a16="http://schemas.microsoft.com/office/drawing/2014/main" id="{0134E1C8-A797-4543-ABDF-F4203EC77799}"/>
                </a:ext>
              </a:extLst>
            </p:cNvPr>
            <p:cNvSpPr/>
            <p:nvPr/>
          </p:nvSpPr>
          <p:spPr>
            <a:xfrm>
              <a:off x="6150864" y="3429000"/>
              <a:ext cx="2231136" cy="228600"/>
            </a:xfrm>
            <a:prstGeom prst="rect">
              <a:avLst/>
            </a:prstGeom>
            <a:solidFill>
              <a:schemeClr val="dk1"/>
            </a:solidFill>
            <a:ln>
              <a:noFill/>
            </a:ln>
          </p:spPr>
          <p:txBody>
            <a:bodyPr lIns="91425" tIns="45700" rIns="91425" bIns="45700" anchor="ctr" anchorCtr="0">
              <a:noAutofit/>
            </a:bodyPr>
            <a:lstStyle/>
            <a:p>
              <a:pPr algn="ctr">
                <a:buSzPct val="25000"/>
              </a:pPr>
              <a:r>
                <a:rPr lang="ar-SA" sz="1400" b="1">
                  <a:solidFill>
                    <a:schemeClr val="lt1"/>
                  </a:solidFill>
                  <a:latin typeface="Calibri"/>
                  <a:ea typeface="Calibri"/>
                  <a:cs typeface="Calibri"/>
                  <a:sym typeface="Calibri"/>
                </a:rPr>
                <a:t>نسب المصنف الترخيص بالمثل</a:t>
              </a:r>
            </a:p>
          </p:txBody>
        </p:sp>
      </p:grpSp>
      <p:grpSp>
        <p:nvGrpSpPr>
          <p:cNvPr id="19" name="Shape 746">
            <a:extLst>
              <a:ext uri="{FF2B5EF4-FFF2-40B4-BE49-F238E27FC236}">
                <a16:creationId xmlns:a16="http://schemas.microsoft.com/office/drawing/2014/main" id="{59F0BE8D-0E38-4E40-9F83-130C6725A6A5}"/>
              </a:ext>
            </a:extLst>
          </p:cNvPr>
          <p:cNvGrpSpPr/>
          <p:nvPr/>
        </p:nvGrpSpPr>
        <p:grpSpPr>
          <a:xfrm>
            <a:off x="2133600" y="3435927"/>
            <a:ext cx="2232434" cy="977673"/>
            <a:chOff x="609600" y="3435926"/>
            <a:chExt cx="2232434" cy="977673"/>
          </a:xfrm>
        </p:grpSpPr>
        <p:pic>
          <p:nvPicPr>
            <p:cNvPr id="20" name="Shape 747">
              <a:extLst>
                <a:ext uri="{FF2B5EF4-FFF2-40B4-BE49-F238E27FC236}">
                  <a16:creationId xmlns:a16="http://schemas.microsoft.com/office/drawing/2014/main" id="{6B726881-7394-454C-BA8F-2185C084AB8B}"/>
                </a:ext>
              </a:extLst>
            </p:cNvPr>
            <p:cNvPicPr preferRelativeResize="0"/>
            <p:nvPr/>
          </p:nvPicPr>
          <p:blipFill rotWithShape="1">
            <a:blip r:embed="rId7">
              <a:alphaModFix/>
            </a:blip>
            <a:srcRect/>
            <a:stretch/>
          </p:blipFill>
          <p:spPr>
            <a:xfrm>
              <a:off x="609600" y="3632248"/>
              <a:ext cx="2232434" cy="781351"/>
            </a:xfrm>
            <a:prstGeom prst="rect">
              <a:avLst/>
            </a:prstGeom>
            <a:noFill/>
            <a:ln>
              <a:noFill/>
            </a:ln>
          </p:spPr>
        </p:pic>
        <p:sp>
          <p:nvSpPr>
            <p:cNvPr id="21" name="Shape 748">
              <a:extLst>
                <a:ext uri="{FF2B5EF4-FFF2-40B4-BE49-F238E27FC236}">
                  <a16:creationId xmlns:a16="http://schemas.microsoft.com/office/drawing/2014/main" id="{B4EFCC13-6AB7-4912-B454-0331BB6C208D}"/>
                </a:ext>
              </a:extLst>
            </p:cNvPr>
            <p:cNvSpPr/>
            <p:nvPr/>
          </p:nvSpPr>
          <p:spPr>
            <a:xfrm>
              <a:off x="610897" y="3435926"/>
              <a:ext cx="2231136" cy="228600"/>
            </a:xfrm>
            <a:prstGeom prst="rect">
              <a:avLst/>
            </a:prstGeom>
            <a:solidFill>
              <a:schemeClr val="dk1"/>
            </a:solidFill>
            <a:ln>
              <a:noFill/>
            </a:ln>
          </p:spPr>
          <p:txBody>
            <a:bodyPr lIns="91425" tIns="45700" rIns="91425" bIns="45700" anchor="ctr" anchorCtr="0">
              <a:noAutofit/>
            </a:bodyPr>
            <a:lstStyle/>
            <a:p>
              <a:pPr algn="r">
                <a:buSzPct val="25000"/>
              </a:pPr>
              <a:r>
                <a:rPr lang="ar-SA" sz="1100" b="1">
                  <a:solidFill>
                    <a:schemeClr val="lt1"/>
                  </a:solidFill>
                  <a:latin typeface="Calibri"/>
                  <a:ea typeface="Calibri"/>
                  <a:cs typeface="Calibri"/>
                  <a:sym typeface="Calibri"/>
                </a:rPr>
                <a:t>نسب المصنف  غير تجاري الترخيص بالمثل</a:t>
              </a:r>
            </a:p>
          </p:txBody>
        </p:sp>
      </p:grpSp>
      <p:grpSp>
        <p:nvGrpSpPr>
          <p:cNvPr id="22" name="Shape 749">
            <a:extLst>
              <a:ext uri="{FF2B5EF4-FFF2-40B4-BE49-F238E27FC236}">
                <a16:creationId xmlns:a16="http://schemas.microsoft.com/office/drawing/2014/main" id="{28A801EE-F0C2-42AB-9A84-325280A6D520}"/>
              </a:ext>
            </a:extLst>
          </p:cNvPr>
          <p:cNvGrpSpPr/>
          <p:nvPr/>
        </p:nvGrpSpPr>
        <p:grpSpPr>
          <a:xfrm>
            <a:off x="7696200" y="4628849"/>
            <a:ext cx="2244850" cy="1009951"/>
            <a:chOff x="6172200" y="4628848"/>
            <a:chExt cx="2244850" cy="1009951"/>
          </a:xfrm>
        </p:grpSpPr>
        <p:pic>
          <p:nvPicPr>
            <p:cNvPr id="23" name="Shape 750">
              <a:extLst>
                <a:ext uri="{FF2B5EF4-FFF2-40B4-BE49-F238E27FC236}">
                  <a16:creationId xmlns:a16="http://schemas.microsoft.com/office/drawing/2014/main" id="{04B56A46-57A2-4293-9E60-3774A72D3623}"/>
                </a:ext>
              </a:extLst>
            </p:cNvPr>
            <p:cNvPicPr preferRelativeResize="0"/>
            <p:nvPr/>
          </p:nvPicPr>
          <p:blipFill rotWithShape="1">
            <a:blip r:embed="rId8">
              <a:alphaModFix/>
            </a:blip>
            <a:srcRect/>
            <a:stretch/>
          </p:blipFill>
          <p:spPr>
            <a:xfrm>
              <a:off x="6172200" y="4857448"/>
              <a:ext cx="2232434" cy="781351"/>
            </a:xfrm>
            <a:prstGeom prst="rect">
              <a:avLst/>
            </a:prstGeom>
            <a:noFill/>
            <a:ln>
              <a:noFill/>
            </a:ln>
          </p:spPr>
        </p:pic>
        <p:sp>
          <p:nvSpPr>
            <p:cNvPr id="24" name="Shape 751">
              <a:extLst>
                <a:ext uri="{FF2B5EF4-FFF2-40B4-BE49-F238E27FC236}">
                  <a16:creationId xmlns:a16="http://schemas.microsoft.com/office/drawing/2014/main" id="{A7721E5D-0107-45D3-ABFA-5C03F2CAD09A}"/>
                </a:ext>
              </a:extLst>
            </p:cNvPr>
            <p:cNvSpPr/>
            <p:nvPr/>
          </p:nvSpPr>
          <p:spPr>
            <a:xfrm>
              <a:off x="6185914" y="4628848"/>
              <a:ext cx="2231136" cy="228600"/>
            </a:xfrm>
            <a:prstGeom prst="rect">
              <a:avLst/>
            </a:prstGeom>
            <a:solidFill>
              <a:schemeClr val="dk1"/>
            </a:solidFill>
            <a:ln>
              <a:noFill/>
            </a:ln>
          </p:spPr>
          <p:txBody>
            <a:bodyPr lIns="91425" tIns="45700" rIns="91425" bIns="45700" anchor="ctr" anchorCtr="0">
              <a:noAutofit/>
            </a:bodyPr>
            <a:lstStyle/>
            <a:p>
              <a:pPr algn="ctr">
                <a:buSzPct val="25000"/>
              </a:pPr>
              <a:r>
                <a:rPr lang="ar-SA" sz="1400" b="1">
                  <a:solidFill>
                    <a:schemeClr val="lt1"/>
                  </a:solidFill>
                  <a:latin typeface="Calibri"/>
                  <a:ea typeface="Calibri"/>
                  <a:cs typeface="Calibri"/>
                  <a:sym typeface="Calibri"/>
                </a:rPr>
                <a:t>نسب المصنف منع الاشتقاق</a:t>
              </a:r>
            </a:p>
          </p:txBody>
        </p:sp>
      </p:grpSp>
      <p:grpSp>
        <p:nvGrpSpPr>
          <p:cNvPr id="25" name="Shape 752">
            <a:extLst>
              <a:ext uri="{FF2B5EF4-FFF2-40B4-BE49-F238E27FC236}">
                <a16:creationId xmlns:a16="http://schemas.microsoft.com/office/drawing/2014/main" id="{7C5AD11E-7EC3-4809-B1B3-C9065E9E02B3}"/>
              </a:ext>
            </a:extLst>
          </p:cNvPr>
          <p:cNvGrpSpPr/>
          <p:nvPr/>
        </p:nvGrpSpPr>
        <p:grpSpPr>
          <a:xfrm>
            <a:off x="2133600" y="4621921"/>
            <a:ext cx="2232434" cy="1016878"/>
            <a:chOff x="609600" y="4621921"/>
            <a:chExt cx="2232434" cy="1016878"/>
          </a:xfrm>
        </p:grpSpPr>
        <p:pic>
          <p:nvPicPr>
            <p:cNvPr id="26" name="Shape 753">
              <a:extLst>
                <a:ext uri="{FF2B5EF4-FFF2-40B4-BE49-F238E27FC236}">
                  <a16:creationId xmlns:a16="http://schemas.microsoft.com/office/drawing/2014/main" id="{2DE777FD-CA6E-4DDD-A5C8-90FEC75F1055}"/>
                </a:ext>
              </a:extLst>
            </p:cNvPr>
            <p:cNvPicPr preferRelativeResize="0"/>
            <p:nvPr/>
          </p:nvPicPr>
          <p:blipFill rotWithShape="1">
            <a:blip r:embed="rId9">
              <a:alphaModFix/>
            </a:blip>
            <a:srcRect/>
            <a:stretch/>
          </p:blipFill>
          <p:spPr>
            <a:xfrm>
              <a:off x="609600" y="4857448"/>
              <a:ext cx="2232434" cy="781351"/>
            </a:xfrm>
            <a:prstGeom prst="rect">
              <a:avLst/>
            </a:prstGeom>
            <a:noFill/>
            <a:ln>
              <a:noFill/>
            </a:ln>
          </p:spPr>
        </p:pic>
        <p:sp>
          <p:nvSpPr>
            <p:cNvPr id="27" name="Shape 754">
              <a:extLst>
                <a:ext uri="{FF2B5EF4-FFF2-40B4-BE49-F238E27FC236}">
                  <a16:creationId xmlns:a16="http://schemas.microsoft.com/office/drawing/2014/main" id="{59BC04B5-94FB-4F44-B559-DF6A3F678FAE}"/>
                </a:ext>
              </a:extLst>
            </p:cNvPr>
            <p:cNvSpPr/>
            <p:nvPr/>
          </p:nvSpPr>
          <p:spPr>
            <a:xfrm>
              <a:off x="609600" y="4621921"/>
              <a:ext cx="2231136" cy="228600"/>
            </a:xfrm>
            <a:prstGeom prst="rect">
              <a:avLst/>
            </a:prstGeom>
            <a:solidFill>
              <a:schemeClr val="dk1"/>
            </a:solidFill>
            <a:ln>
              <a:noFill/>
            </a:ln>
          </p:spPr>
          <p:txBody>
            <a:bodyPr lIns="91425" tIns="45700" rIns="91425" bIns="45700" anchor="ctr" anchorCtr="0">
              <a:noAutofit/>
            </a:bodyPr>
            <a:lstStyle/>
            <a:p>
              <a:pPr algn="ctr">
                <a:buSzPct val="25000"/>
              </a:pPr>
              <a:r>
                <a:rPr lang="ar-SA" sz="1400" b="1">
                  <a:solidFill>
                    <a:schemeClr val="lt1"/>
                  </a:solidFill>
                  <a:latin typeface="Calibri"/>
                  <a:ea typeface="Calibri"/>
                  <a:cs typeface="Calibri"/>
                  <a:sym typeface="Calibri"/>
                </a:rPr>
                <a:t>نسب المصنف غير تجاري</a:t>
              </a:r>
            </a:p>
          </p:txBody>
        </p:sp>
      </p:grpSp>
    </p:spTree>
    <p:extLst>
      <p:ext uri="{BB962C8B-B14F-4D97-AF65-F5344CB8AC3E}">
        <p14:creationId xmlns:p14="http://schemas.microsoft.com/office/powerpoint/2010/main" val="1928040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7420-0F67-4289-A02A-AED149BAA663}"/>
              </a:ext>
            </a:extLst>
          </p:cNvPr>
          <p:cNvSpPr txBox="1">
            <a:spLocks/>
          </p:cNvSpPr>
          <p:nvPr/>
        </p:nvSpPr>
        <p:spPr>
          <a:xfrm>
            <a:off x="1764553" y="601255"/>
            <a:ext cx="8511988" cy="45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ar-SA" sz="2800" b="1" dirty="0">
                <a:solidFill>
                  <a:schemeClr val="accent2"/>
                </a:solidFill>
                <a:latin typeface="TS Safaa Bold" panose="020B0604020202020204" charset="-78"/>
                <a:cs typeface="TS Safaa Bold" panose="020B0604020202020204" charset="-78"/>
              </a:rPr>
              <a:t>أشهر المنصات التعليمية المفتوحة</a:t>
            </a:r>
            <a:endParaRPr lang="en-US" sz="2800" b="1" dirty="0">
              <a:solidFill>
                <a:schemeClr val="accent2"/>
              </a:solidFill>
              <a:latin typeface="TS Safaa Bold" panose="020B0604020202020204" charset="-78"/>
              <a:cs typeface="TS Safaa Bold" panose="020B0604020202020204" charset="-78"/>
            </a:endParaRPr>
          </a:p>
        </p:txBody>
      </p:sp>
      <p:pic>
        <p:nvPicPr>
          <p:cNvPr id="3" name="Picture 3">
            <a:extLst>
              <a:ext uri="{FF2B5EF4-FFF2-40B4-BE49-F238E27FC236}">
                <a16:creationId xmlns:a16="http://schemas.microsoft.com/office/drawing/2014/main" id="{9FFE6534-3172-4CE7-9418-A7B8820914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04" t="16842" r="31886" b="33611"/>
          <a:stretch/>
        </p:blipFill>
        <p:spPr bwMode="auto">
          <a:xfrm>
            <a:off x="6260561" y="1473041"/>
            <a:ext cx="5092493" cy="3202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5">
            <a:extLst>
              <a:ext uri="{FF2B5EF4-FFF2-40B4-BE49-F238E27FC236}">
                <a16:creationId xmlns:a16="http://schemas.microsoft.com/office/drawing/2014/main" id="{F78C902F-BA31-4B92-ACD4-4979A06943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70" t="16823" r="30466" b="17726"/>
          <a:stretch/>
        </p:blipFill>
        <p:spPr bwMode="auto">
          <a:xfrm>
            <a:off x="624409" y="1123076"/>
            <a:ext cx="5006715" cy="493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Image 4">
            <a:extLst>
              <a:ext uri="{FF2B5EF4-FFF2-40B4-BE49-F238E27FC236}">
                <a16:creationId xmlns:a16="http://schemas.microsoft.com/office/drawing/2014/main" id="{606907A6-D2F2-4CEF-A784-5E383BD293D3}"/>
              </a:ext>
            </a:extLst>
          </p:cNvPr>
          <p:cNvPicPr>
            <a:picLocks noChangeAspect="1"/>
          </p:cNvPicPr>
          <p:nvPr/>
        </p:nvPicPr>
        <p:blipFill>
          <a:blip r:embed="rId4"/>
          <a:stretch>
            <a:fillRect/>
          </a:stretch>
        </p:blipFill>
        <p:spPr>
          <a:xfrm>
            <a:off x="7223830" y="4524660"/>
            <a:ext cx="3262935" cy="1493084"/>
          </a:xfrm>
          <a:prstGeom prst="rect">
            <a:avLst/>
          </a:prstGeom>
        </p:spPr>
      </p:pic>
    </p:spTree>
    <p:extLst>
      <p:ext uri="{BB962C8B-B14F-4D97-AF65-F5344CB8AC3E}">
        <p14:creationId xmlns:p14="http://schemas.microsoft.com/office/powerpoint/2010/main" val="281078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5015883" y="635886"/>
            <a:ext cx="3389088" cy="663993"/>
          </a:xfrm>
        </p:spPr>
        <p:txBody>
          <a:bodyPr>
            <a:normAutofit/>
          </a:bodyPr>
          <a:lstStyle/>
          <a:p>
            <a:r>
              <a:rPr lang="ar-SA" sz="2400" b="1" dirty="0"/>
              <a:t>المحاور </a:t>
            </a:r>
            <a:endParaRPr lang="ar-SA" sz="2400" dirty="0"/>
          </a:p>
        </p:txBody>
      </p:sp>
      <p:sp>
        <p:nvSpPr>
          <p:cNvPr id="3" name="عنصر نائب للمحتوى 2">
            <a:extLst>
              <a:ext uri="{FF2B5EF4-FFF2-40B4-BE49-F238E27FC236}">
                <a16:creationId xmlns:a16="http://schemas.microsoft.com/office/drawing/2014/main" id="{A1571168-A1DA-4F31-ABBC-561ADC257CFE}"/>
              </a:ext>
            </a:extLst>
          </p:cNvPr>
          <p:cNvSpPr>
            <a:spLocks noGrp="1"/>
          </p:cNvSpPr>
          <p:nvPr>
            <p:ph idx="1"/>
          </p:nvPr>
        </p:nvSpPr>
        <p:spPr>
          <a:xfrm>
            <a:off x="4284522" y="2107914"/>
            <a:ext cx="7872753" cy="3257299"/>
          </a:xfrm>
        </p:spPr>
        <p:txBody>
          <a:bodyPr>
            <a:noAutofit/>
          </a:bodyPr>
          <a:lstStyle/>
          <a:p>
            <a:pPr marL="0" indent="0" algn="just">
              <a:lnSpc>
                <a:spcPct val="120000"/>
              </a:lnSpc>
              <a:spcBef>
                <a:spcPts val="0"/>
              </a:spcBef>
              <a:buNone/>
            </a:pPr>
            <a:r>
              <a:rPr lang="ar-SA" sz="2800" b="1" dirty="0">
                <a:latin typeface="Sakkal Majalla" panose="02000000000000000000" pitchFamily="2" charset="-78"/>
                <a:cs typeface="Sakkal Majalla" panose="02000000000000000000" pitchFamily="2" charset="-78"/>
              </a:rPr>
              <a:t>زميلي عضو هيئة التدريس، تتمثل محاور هذه الجلسة التدريبية فيما يلي:</a:t>
            </a:r>
          </a:p>
          <a:p>
            <a:pPr lvl="1" algn="just">
              <a:lnSpc>
                <a:spcPct val="120000"/>
              </a:lnSpc>
              <a:spcBef>
                <a:spcPts val="0"/>
              </a:spcBef>
              <a:buFont typeface="Wingdings" panose="05000000000000000000" pitchFamily="2" charset="2"/>
              <a:buChar char="v"/>
            </a:pPr>
            <a:r>
              <a:rPr lang="ar-TN" sz="2400" b="1" dirty="0">
                <a:latin typeface="Sakkal Majalla" panose="02000000000000000000" pitchFamily="2" charset="-78"/>
                <a:cs typeface="Sakkal Majalla" panose="02000000000000000000" pitchFamily="2" charset="-78"/>
              </a:rPr>
              <a:t>مفهوم وأهمية بيئات التعلم الإلكتروني التفاعلية.</a:t>
            </a:r>
          </a:p>
          <a:p>
            <a:pPr lvl="1" algn="just">
              <a:lnSpc>
                <a:spcPct val="120000"/>
              </a:lnSpc>
              <a:spcBef>
                <a:spcPts val="0"/>
              </a:spcBef>
              <a:buFont typeface="Wingdings" panose="05000000000000000000" pitchFamily="2" charset="2"/>
              <a:buChar char="v"/>
            </a:pPr>
            <a:r>
              <a:rPr lang="ar-TN" sz="2400" b="1" dirty="0">
                <a:latin typeface="Sakkal Majalla" panose="02000000000000000000" pitchFamily="2" charset="-78"/>
                <a:cs typeface="Sakkal Majalla" panose="02000000000000000000" pitchFamily="2" charset="-78"/>
              </a:rPr>
              <a:t>توظيف الموارد التعليمية المفتوحة في إثراء المحتوى التعليمي.</a:t>
            </a:r>
          </a:p>
          <a:p>
            <a:pPr lvl="1" algn="just">
              <a:lnSpc>
                <a:spcPct val="120000"/>
              </a:lnSpc>
              <a:spcBef>
                <a:spcPts val="0"/>
              </a:spcBef>
              <a:buFont typeface="Wingdings" panose="05000000000000000000" pitchFamily="2" charset="2"/>
              <a:buChar char="v"/>
            </a:pPr>
            <a:r>
              <a:rPr lang="ar-TN" sz="2400" b="1" dirty="0">
                <a:latin typeface="Sakkal Majalla" panose="02000000000000000000" pitchFamily="2" charset="-78"/>
                <a:cs typeface="Sakkal Majalla" panose="02000000000000000000" pitchFamily="2" charset="-78"/>
              </a:rPr>
              <a:t>مهارات البحث عن الموارد التعليمية التي تتلاءم مع المحتوى.</a:t>
            </a:r>
          </a:p>
          <a:p>
            <a:pPr lvl="1" algn="just">
              <a:lnSpc>
                <a:spcPct val="120000"/>
              </a:lnSpc>
              <a:spcBef>
                <a:spcPts val="0"/>
              </a:spcBef>
              <a:buFont typeface="Wingdings" panose="05000000000000000000" pitchFamily="2" charset="2"/>
              <a:buChar char="v"/>
            </a:pPr>
            <a:r>
              <a:rPr lang="ar-TN" sz="2400" b="1" dirty="0">
                <a:latin typeface="Sakkal Majalla" panose="02000000000000000000" pitchFamily="2" charset="-78"/>
                <a:cs typeface="Sakkal Majalla" panose="02000000000000000000" pitchFamily="2" charset="-78"/>
              </a:rPr>
              <a:t>مهارات انتاج الموارد التعليمية الرقمية </a:t>
            </a:r>
            <a:r>
              <a:rPr lang="ar-SA" sz="2400" b="1" dirty="0">
                <a:latin typeface="Sakkal Majalla" panose="02000000000000000000" pitchFamily="2" charset="-78"/>
                <a:cs typeface="Sakkal Majalla" panose="02000000000000000000" pitchFamily="2" charset="-78"/>
              </a:rPr>
              <a:t>ودمجها</a:t>
            </a:r>
            <a:r>
              <a:rPr lang="ar-TN" sz="2400" b="1" dirty="0">
                <a:latin typeface="Sakkal Majalla" panose="02000000000000000000" pitchFamily="2" charset="-78"/>
                <a:cs typeface="Sakkal Majalla" panose="02000000000000000000" pitchFamily="2" charset="-78"/>
              </a:rPr>
              <a:t> داخل نظام إدارة التعلم البلاك بورد.</a:t>
            </a:r>
          </a:p>
          <a:p>
            <a:pPr marL="0" indent="0" algn="just">
              <a:lnSpc>
                <a:spcPct val="120000"/>
              </a:lnSpc>
              <a:spcBef>
                <a:spcPts val="0"/>
              </a:spcBef>
              <a:buNone/>
            </a:pPr>
            <a:endParaRPr lang="en-US" sz="2800" b="1" dirty="0">
              <a:latin typeface="Sakkal Majalla" panose="02000000000000000000" pitchFamily="2" charset="-78"/>
              <a:cs typeface="Sakkal Majalla" panose="02000000000000000000" pitchFamily="2" charset="-78"/>
            </a:endParaRPr>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3</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9" name="صورة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4" y="2175964"/>
            <a:ext cx="4413905" cy="3320262"/>
          </a:xfrm>
          <a:prstGeom prst="rect">
            <a:avLst/>
          </a:prstGeom>
          <a:ln>
            <a:noFill/>
          </a:ln>
          <a:effectLst>
            <a:softEdge rad="112500"/>
          </a:effectLst>
        </p:spPr>
      </p:pic>
    </p:spTree>
    <p:extLst>
      <p:ext uri="{BB962C8B-B14F-4D97-AF65-F5344CB8AC3E}">
        <p14:creationId xmlns:p14="http://schemas.microsoft.com/office/powerpoint/2010/main" val="40161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E3A1BB5-AA47-4048-B4A3-832BF62A9041}"/>
              </a:ext>
            </a:extLst>
          </p:cNvPr>
          <p:cNvPicPr>
            <a:picLocks noChangeAspect="1"/>
          </p:cNvPicPr>
          <p:nvPr/>
        </p:nvPicPr>
        <p:blipFill>
          <a:blip r:embed="rId2"/>
          <a:stretch>
            <a:fillRect/>
          </a:stretch>
        </p:blipFill>
        <p:spPr>
          <a:xfrm>
            <a:off x="0" y="824890"/>
            <a:ext cx="12192000" cy="5578929"/>
          </a:xfrm>
          <a:prstGeom prst="rect">
            <a:avLst/>
          </a:prstGeom>
        </p:spPr>
      </p:pic>
      <p:sp>
        <p:nvSpPr>
          <p:cNvPr id="3" name="Rectangle 2">
            <a:extLst>
              <a:ext uri="{FF2B5EF4-FFF2-40B4-BE49-F238E27FC236}">
                <a16:creationId xmlns:a16="http://schemas.microsoft.com/office/drawing/2014/main" id="{9023F9AF-0195-4E54-BE93-D4AB2DE0AF8A}"/>
              </a:ext>
            </a:extLst>
          </p:cNvPr>
          <p:cNvSpPr/>
          <p:nvPr/>
        </p:nvSpPr>
        <p:spPr>
          <a:xfrm>
            <a:off x="1090084" y="175386"/>
            <a:ext cx="9326592" cy="523220"/>
          </a:xfrm>
          <a:prstGeom prst="rect">
            <a:avLst/>
          </a:prstGeom>
        </p:spPr>
        <p:txBody>
          <a:bodyPr wrap="none">
            <a:spAutoFit/>
          </a:bodyPr>
          <a:lstStyle/>
          <a:p>
            <a:r>
              <a:rPr lang="ar-SA" sz="2800" b="1" dirty="0">
                <a:solidFill>
                  <a:schemeClr val="accent2"/>
                </a:solidFill>
                <a:latin typeface="TS Safaa Bold" panose="020B0604020202020204" charset="-78"/>
                <a:cs typeface="TS Safaa Bold" panose="020B0604020202020204" charset="-78"/>
              </a:rPr>
              <a:t>أشهر منصات التعلم الإلكتروني</a:t>
            </a:r>
            <a:r>
              <a:rPr lang="ar-TN" sz="2800" b="1" dirty="0">
                <a:solidFill>
                  <a:schemeClr val="accent2"/>
                </a:solidFill>
                <a:latin typeface="TS Safaa Bold" panose="020B0604020202020204" charset="-78"/>
                <a:cs typeface="TS Safaa Bold" panose="020B0604020202020204" charset="-78"/>
              </a:rPr>
              <a:t>: منصة </a:t>
            </a:r>
            <a:r>
              <a:rPr lang="en-CA" sz="2800" b="1" dirty="0">
                <a:solidFill>
                  <a:schemeClr val="accent2"/>
                </a:solidFill>
                <a:latin typeface="TS Safaa Bold" panose="020B0604020202020204" charset="-78"/>
                <a:cs typeface="TS Safaa Bold" panose="020B0604020202020204" charset="-78"/>
              </a:rPr>
              <a:t>OERX</a:t>
            </a:r>
            <a:r>
              <a:rPr lang="ar-SA" sz="2800" b="1" dirty="0">
                <a:solidFill>
                  <a:schemeClr val="accent2"/>
                </a:solidFill>
                <a:latin typeface="TS Safaa Bold" panose="020B0604020202020204" charset="-78"/>
                <a:cs typeface="TS Safaa Bold" panose="020B0604020202020204" charset="-78"/>
              </a:rPr>
              <a:t> </a:t>
            </a:r>
            <a:endParaRPr lang="en-US" sz="2800" b="1" dirty="0">
              <a:solidFill>
                <a:schemeClr val="accent2"/>
              </a:solidFill>
              <a:latin typeface="TS Safaa Bold" panose="020B0604020202020204" charset="-78"/>
              <a:cs typeface="TS Safaa Bold" panose="020B0604020202020204" charset="-78"/>
            </a:endParaRPr>
          </a:p>
        </p:txBody>
      </p:sp>
    </p:spTree>
    <p:extLst>
      <p:ext uri="{BB962C8B-B14F-4D97-AF65-F5344CB8AC3E}">
        <p14:creationId xmlns:p14="http://schemas.microsoft.com/office/powerpoint/2010/main" val="1377230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جدول 13">
            <a:extLst>
              <a:ext uri="{FF2B5EF4-FFF2-40B4-BE49-F238E27FC236}">
                <a16:creationId xmlns:a16="http://schemas.microsoft.com/office/drawing/2014/main" id="{70217937-147C-45D5-842D-33EB8EA9D75E}"/>
              </a:ext>
            </a:extLst>
          </p:cNvPr>
          <p:cNvGraphicFramePr>
            <a:graphicFrameLocks noGrp="1"/>
          </p:cNvGraphicFramePr>
          <p:nvPr>
            <p:extLst>
              <p:ext uri="{D42A27DB-BD31-4B8C-83A1-F6EECF244321}">
                <p14:modId xmlns:p14="http://schemas.microsoft.com/office/powerpoint/2010/main" val="2215690236"/>
              </p:ext>
            </p:extLst>
          </p:nvPr>
        </p:nvGraphicFramePr>
        <p:xfrm>
          <a:off x="76338" y="569270"/>
          <a:ext cx="4620397" cy="775725"/>
        </p:xfrm>
        <a:graphic>
          <a:graphicData uri="http://schemas.openxmlformats.org/drawingml/2006/table">
            <a:tbl>
              <a:tblPr rtl="1" firstRow="1" bandRow="1">
                <a:tableStyleId>{69CF1AB2-1976-4502-BF36-3FF5EA218861}</a:tableStyleId>
              </a:tblPr>
              <a:tblGrid>
                <a:gridCol w="4620397">
                  <a:extLst>
                    <a:ext uri="{9D8B030D-6E8A-4147-A177-3AD203B41FA5}">
                      <a16:colId xmlns:a16="http://schemas.microsoft.com/office/drawing/2014/main" val="20000"/>
                    </a:ext>
                  </a:extLst>
                </a:gridCol>
              </a:tblGrid>
              <a:tr h="775725">
                <a:tc>
                  <a:txBody>
                    <a:bodyPr/>
                    <a:lstStyle/>
                    <a:p>
                      <a:pPr algn="ctr" rtl="1"/>
                      <a:r>
                        <a:rPr lang="en-US" sz="2000" u="none" strike="noStrike" cap="none" dirty="0">
                          <a:solidFill>
                            <a:srgbClr val="267A7E"/>
                          </a:solidFill>
                          <a:sym typeface="Arial"/>
                          <a:rtl val="0"/>
                        </a:rPr>
                        <a:t> Khan Academy </a:t>
                      </a:r>
                    </a:p>
                    <a:p>
                      <a:pPr algn="ctr" rtl="1"/>
                      <a:r>
                        <a:rPr lang="en-US" sz="2000" b="0" u="sng" strike="noStrike" cap="none" dirty="0">
                          <a:solidFill>
                            <a:srgbClr val="267A7E"/>
                          </a:solidFill>
                          <a:sym typeface="Arial"/>
                          <a:rtl val="0"/>
                        </a:rPr>
                        <a:t>https://www.khanacademy.org/</a:t>
                      </a:r>
                      <a:endParaRPr lang="ar-SA" sz="2000" b="0" i="0" u="none" strike="noStrike" cap="none" dirty="0">
                        <a:solidFill>
                          <a:srgbClr val="267A7E"/>
                        </a:solidFill>
                        <a:latin typeface="+mn-lt"/>
                        <a:ea typeface="+mn-ea"/>
                        <a:cs typeface="+mn-cs"/>
                        <a:sym typeface="Arial"/>
                        <a:rtl val="0"/>
                      </a:endParaRPr>
                    </a:p>
                  </a:txBody>
                  <a:tcPr anchor="ctr"/>
                </a:tc>
                <a:extLst>
                  <a:ext uri="{0D108BD9-81ED-4DB2-BD59-A6C34878D82A}">
                    <a16:rowId xmlns:a16="http://schemas.microsoft.com/office/drawing/2014/main" val="10000"/>
                  </a:ext>
                </a:extLst>
              </a:tr>
            </a:tbl>
          </a:graphicData>
        </a:graphic>
      </p:graphicFrame>
      <p:pic>
        <p:nvPicPr>
          <p:cNvPr id="6" name="صورة 3">
            <a:extLst>
              <a:ext uri="{FF2B5EF4-FFF2-40B4-BE49-F238E27FC236}">
                <a16:creationId xmlns:a16="http://schemas.microsoft.com/office/drawing/2014/main" id="{702A62F4-B5CB-45A6-B33C-99916A6B905B}"/>
              </a:ext>
            </a:extLst>
          </p:cNvPr>
          <p:cNvPicPr>
            <a:picLocks noChangeAspect="1"/>
          </p:cNvPicPr>
          <p:nvPr/>
        </p:nvPicPr>
        <p:blipFill>
          <a:blip r:embed="rId2"/>
          <a:stretch>
            <a:fillRect/>
          </a:stretch>
        </p:blipFill>
        <p:spPr>
          <a:xfrm>
            <a:off x="2228793" y="1796654"/>
            <a:ext cx="7734415" cy="3816528"/>
          </a:xfrm>
          <a:prstGeom prst="rect">
            <a:avLst/>
          </a:prstGeom>
        </p:spPr>
      </p:pic>
      <p:sp>
        <p:nvSpPr>
          <p:cNvPr id="2" name="Title 1">
            <a:extLst>
              <a:ext uri="{FF2B5EF4-FFF2-40B4-BE49-F238E27FC236}">
                <a16:creationId xmlns:a16="http://schemas.microsoft.com/office/drawing/2014/main" id="{E1E55809-546D-4F4B-6423-8D373A11C5D3}"/>
              </a:ext>
            </a:extLst>
          </p:cNvPr>
          <p:cNvSpPr txBox="1">
            <a:spLocks/>
          </p:cNvSpPr>
          <p:nvPr/>
        </p:nvSpPr>
        <p:spPr>
          <a:xfrm>
            <a:off x="4663439" y="711510"/>
            <a:ext cx="6090621" cy="7406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ar-SA" sz="2300" b="1" dirty="0">
                <a:solidFill>
                  <a:schemeClr val="accent2"/>
                </a:solidFill>
                <a:latin typeface="TS Safaa Bold" panose="020B0604020202020204" charset="-78"/>
                <a:cs typeface="TS Safaa Bold" panose="020B0604020202020204" charset="-78"/>
              </a:rPr>
              <a:t>أشهر المنصات التعليمية المفتوحة</a:t>
            </a:r>
            <a:endParaRPr lang="en-US" sz="2300" b="1" dirty="0">
              <a:solidFill>
                <a:schemeClr val="accent2"/>
              </a:solidFill>
              <a:latin typeface="TS Safaa Bold" panose="020B0604020202020204" charset="-78"/>
              <a:cs typeface="TS Safaa Bold" panose="020B0604020202020204" charset="-78"/>
            </a:endParaRPr>
          </a:p>
        </p:txBody>
      </p:sp>
    </p:spTree>
    <p:extLst>
      <p:ext uri="{BB962C8B-B14F-4D97-AF65-F5344CB8AC3E}">
        <p14:creationId xmlns:p14="http://schemas.microsoft.com/office/powerpoint/2010/main" val="1272372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0B18-DCB1-41A0-9C30-951E5B81C765}"/>
              </a:ext>
            </a:extLst>
          </p:cNvPr>
          <p:cNvSpPr txBox="1">
            <a:spLocks/>
          </p:cNvSpPr>
          <p:nvPr/>
        </p:nvSpPr>
        <p:spPr>
          <a:xfrm>
            <a:off x="3927423" y="314804"/>
            <a:ext cx="2433422" cy="45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3500" b="1" dirty="0">
              <a:solidFill>
                <a:schemeClr val="accent2"/>
              </a:solidFill>
              <a:latin typeface="Bodoni MT" panose="02070603080606020203" pitchFamily="18" charset="0"/>
              <a:cs typeface="Sakkal Majalla" panose="02000000000000000000" pitchFamily="2" charset="-78"/>
            </a:endParaRPr>
          </a:p>
        </p:txBody>
      </p:sp>
      <p:grpSp>
        <p:nvGrpSpPr>
          <p:cNvPr id="3" name="Group 3">
            <a:extLst>
              <a:ext uri="{FF2B5EF4-FFF2-40B4-BE49-F238E27FC236}">
                <a16:creationId xmlns:a16="http://schemas.microsoft.com/office/drawing/2014/main" id="{952CA10C-F24C-4DC3-9C82-03E497D25292}"/>
              </a:ext>
            </a:extLst>
          </p:cNvPr>
          <p:cNvGrpSpPr/>
          <p:nvPr/>
        </p:nvGrpSpPr>
        <p:grpSpPr>
          <a:xfrm>
            <a:off x="292598" y="1167048"/>
            <a:ext cx="2790063" cy="4989481"/>
            <a:chOff x="377371" y="1378159"/>
            <a:chExt cx="2655748" cy="4804927"/>
          </a:xfrm>
        </p:grpSpPr>
        <p:pic>
          <p:nvPicPr>
            <p:cNvPr id="4" name="Picture 4">
              <a:extLst>
                <a:ext uri="{FF2B5EF4-FFF2-40B4-BE49-F238E27FC236}">
                  <a16:creationId xmlns:a16="http://schemas.microsoft.com/office/drawing/2014/main" id="{1288654E-37E8-4E56-965F-BDEB7FC1FB99}"/>
                </a:ext>
              </a:extLst>
            </p:cNvPr>
            <p:cNvPicPr>
              <a:picLocks noChangeAspect="1"/>
            </p:cNvPicPr>
            <p:nvPr/>
          </p:nvPicPr>
          <p:blipFill rotWithShape="1">
            <a:blip r:embed="rId2">
              <a:extLst>
                <a:ext uri="{28A0092B-C50C-407E-A947-70E740481C1C}">
                  <a14:useLocalDpi xmlns:a14="http://schemas.microsoft.com/office/drawing/2010/main" val="0"/>
                </a:ext>
              </a:extLst>
            </a:blip>
            <a:srcRect l="13220" b="21982"/>
            <a:stretch/>
          </p:blipFill>
          <p:spPr>
            <a:xfrm>
              <a:off x="377371" y="1378159"/>
              <a:ext cx="2655748" cy="4804927"/>
            </a:xfrm>
            <a:prstGeom prst="rect">
              <a:avLst/>
            </a:prstGeom>
          </p:spPr>
        </p:pic>
        <p:sp>
          <p:nvSpPr>
            <p:cNvPr id="5" name="Subtitle 2">
              <a:extLst>
                <a:ext uri="{FF2B5EF4-FFF2-40B4-BE49-F238E27FC236}">
                  <a16:creationId xmlns:a16="http://schemas.microsoft.com/office/drawing/2014/main" id="{26F78166-2F5D-4A69-9C8B-66BCCB32CACC}"/>
                </a:ext>
              </a:extLst>
            </p:cNvPr>
            <p:cNvSpPr txBox="1">
              <a:spLocks/>
            </p:cNvSpPr>
            <p:nvPr/>
          </p:nvSpPr>
          <p:spPr>
            <a:xfrm>
              <a:off x="421363" y="1475347"/>
              <a:ext cx="2525486" cy="2802248"/>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ar-SA" sz="2000" b="1" dirty="0">
                  <a:solidFill>
                    <a:schemeClr val="bg1"/>
                  </a:solidFill>
                  <a:latin typeface="Traditional Arabic" panose="02020603050405020304" pitchFamily="18" charset="-78"/>
                  <a:cs typeface="Traditional Arabic" panose="02020603050405020304" pitchFamily="18" charset="-78"/>
                </a:rPr>
                <a:t>رابعاً:</a:t>
              </a:r>
            </a:p>
            <a:p>
              <a:pPr>
                <a:lnSpc>
                  <a:spcPct val="100000"/>
                </a:lnSpc>
              </a:pPr>
              <a:r>
                <a:rPr lang="ar-SA" sz="2000" b="1" dirty="0">
                  <a:solidFill>
                    <a:schemeClr val="bg1"/>
                  </a:solidFill>
                  <a:latin typeface="Traditional Arabic" panose="02020603050405020304" pitchFamily="18" charset="-78"/>
                  <a:cs typeface="Traditional Arabic" panose="02020603050405020304" pitchFamily="18" charset="-78"/>
                </a:rPr>
                <a:t>مبادرات</a:t>
              </a:r>
            </a:p>
            <a:p>
              <a:pPr>
                <a:lnSpc>
                  <a:spcPct val="100000"/>
                </a:lnSpc>
              </a:pPr>
              <a:r>
                <a:rPr lang="ar-SA" sz="2000" b="1" dirty="0">
                  <a:solidFill>
                    <a:schemeClr val="bg1"/>
                  </a:solidFill>
                  <a:latin typeface="Traditional Arabic" panose="02020603050405020304" pitchFamily="18" charset="-78"/>
                  <a:cs typeface="Traditional Arabic" panose="02020603050405020304" pitchFamily="18" charset="-78"/>
                </a:rPr>
                <a:t>على مستوى مؤسسي</a:t>
              </a:r>
            </a:p>
            <a:p>
              <a:pPr>
                <a:lnSpc>
                  <a:spcPct val="100000"/>
                </a:lnSpc>
              </a:pPr>
              <a:endParaRPr lang="ar-SA" sz="2000" b="1" dirty="0">
                <a:latin typeface="Traditional Arabic" panose="02020603050405020304" pitchFamily="18" charset="-78"/>
                <a:cs typeface="Traditional Arabic" panose="02020603050405020304" pitchFamily="18" charset="-78"/>
              </a:endParaRPr>
            </a:p>
            <a:p>
              <a:pPr>
                <a:lnSpc>
                  <a:spcPct val="100000"/>
                </a:lnSpc>
              </a:pPr>
              <a:r>
                <a:rPr lang="ar-SA" sz="1800" b="1" dirty="0">
                  <a:latin typeface="Traditional Arabic" panose="02020603050405020304" pitchFamily="18" charset="-78"/>
                  <a:cs typeface="Traditional Arabic" panose="02020603050405020304" pitchFamily="18" charset="-78"/>
                </a:rPr>
                <a:t>يقصد بها أن تقوم مؤسسة أكاديمية أو خيرية بتبني تطوير ونشر الموارد التعليمية المفتوحة</a:t>
              </a:r>
            </a:p>
          </p:txBody>
        </p:sp>
      </p:grpSp>
      <p:grpSp>
        <p:nvGrpSpPr>
          <p:cNvPr id="6" name="Group 6">
            <a:extLst>
              <a:ext uri="{FF2B5EF4-FFF2-40B4-BE49-F238E27FC236}">
                <a16:creationId xmlns:a16="http://schemas.microsoft.com/office/drawing/2014/main" id="{C5E0D2C9-B90D-41E8-B650-97971528A786}"/>
              </a:ext>
            </a:extLst>
          </p:cNvPr>
          <p:cNvGrpSpPr/>
          <p:nvPr/>
        </p:nvGrpSpPr>
        <p:grpSpPr>
          <a:xfrm>
            <a:off x="3194298" y="1000108"/>
            <a:ext cx="2790063" cy="5136216"/>
            <a:chOff x="3135346" y="1396508"/>
            <a:chExt cx="2653968" cy="4946235"/>
          </a:xfrm>
        </p:grpSpPr>
        <p:pic>
          <p:nvPicPr>
            <p:cNvPr id="7" name="Picture 7">
              <a:extLst>
                <a:ext uri="{FF2B5EF4-FFF2-40B4-BE49-F238E27FC236}">
                  <a16:creationId xmlns:a16="http://schemas.microsoft.com/office/drawing/2014/main" id="{2637D571-1A84-4FFA-85CC-A5AB49BA066B}"/>
                </a:ext>
              </a:extLst>
            </p:cNvPr>
            <p:cNvPicPr>
              <a:picLocks noChangeAspect="1"/>
            </p:cNvPicPr>
            <p:nvPr/>
          </p:nvPicPr>
          <p:blipFill rotWithShape="1">
            <a:blip r:embed="rId3">
              <a:extLst>
                <a:ext uri="{28A0092B-C50C-407E-A947-70E740481C1C}">
                  <a14:useLocalDpi xmlns:a14="http://schemas.microsoft.com/office/drawing/2010/main" val="0"/>
                </a:ext>
              </a:extLst>
            </a:blip>
            <a:srcRect b="21626"/>
            <a:stretch/>
          </p:blipFill>
          <p:spPr>
            <a:xfrm>
              <a:off x="3135346" y="1396508"/>
              <a:ext cx="2653968" cy="4946235"/>
            </a:xfrm>
            <a:prstGeom prst="rect">
              <a:avLst/>
            </a:prstGeom>
          </p:spPr>
        </p:pic>
        <p:sp>
          <p:nvSpPr>
            <p:cNvPr id="8" name="Subtitle 2">
              <a:extLst>
                <a:ext uri="{FF2B5EF4-FFF2-40B4-BE49-F238E27FC236}">
                  <a16:creationId xmlns:a16="http://schemas.microsoft.com/office/drawing/2014/main" id="{1049B0BC-0AE6-49FA-BFA2-E331037B38AB}"/>
                </a:ext>
              </a:extLst>
            </p:cNvPr>
            <p:cNvSpPr txBox="1">
              <a:spLocks/>
            </p:cNvSpPr>
            <p:nvPr/>
          </p:nvSpPr>
          <p:spPr>
            <a:xfrm>
              <a:off x="3207916" y="1879099"/>
              <a:ext cx="2478190" cy="2787277"/>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ar-SA" sz="2300" b="1" dirty="0">
                  <a:solidFill>
                    <a:schemeClr val="bg1"/>
                  </a:solidFill>
                  <a:latin typeface="Traditional Arabic" panose="02020603050405020304" pitchFamily="18" charset="-78"/>
                  <a:cs typeface="Traditional Arabic" panose="02020603050405020304" pitchFamily="18" charset="-78"/>
                </a:rPr>
                <a:t>ثالثاً:</a:t>
              </a:r>
            </a:p>
            <a:p>
              <a:pPr>
                <a:lnSpc>
                  <a:spcPct val="100000"/>
                </a:lnSpc>
              </a:pPr>
              <a:r>
                <a:rPr lang="ar-SA" sz="2300" b="1" dirty="0">
                  <a:solidFill>
                    <a:schemeClr val="bg1"/>
                  </a:solidFill>
                  <a:latin typeface="Traditional Arabic" panose="02020603050405020304" pitchFamily="18" charset="-78"/>
                  <a:cs typeface="Traditional Arabic" panose="02020603050405020304" pitchFamily="18" charset="-78"/>
                </a:rPr>
                <a:t>مبادرات على مستوى فردي</a:t>
              </a:r>
            </a:p>
            <a:p>
              <a:pPr>
                <a:lnSpc>
                  <a:spcPct val="100000"/>
                </a:lnSpc>
              </a:pPr>
              <a:endParaRPr lang="ar-SA" sz="2000" b="1" dirty="0">
                <a:latin typeface="Traditional Arabic" panose="02020603050405020304" pitchFamily="18" charset="-78"/>
                <a:cs typeface="Traditional Arabic" panose="02020603050405020304" pitchFamily="18" charset="-78"/>
              </a:endParaRPr>
            </a:p>
            <a:p>
              <a:r>
                <a:rPr lang="ar-SA" sz="1800" b="1" dirty="0">
                  <a:latin typeface="Traditional Arabic" panose="02020603050405020304" pitchFamily="18" charset="-78"/>
                  <a:cs typeface="Traditional Arabic" panose="02020603050405020304" pitchFamily="18" charset="-78"/>
                </a:rPr>
                <a:t>وهي المبادرات التي يعمل على تبنيها أفراد يؤمنون بحق التعلم للجـــــميع، ومن أبرز هذه المبــــادرات بـداية مـــبادرة خان </a:t>
              </a:r>
              <a:r>
                <a:rPr lang="ar-TN" sz="1800" b="1" dirty="0">
                  <a:latin typeface="Traditional Arabic" panose="02020603050405020304" pitchFamily="18" charset="-78"/>
                  <a:cs typeface="Traditional Arabic" panose="02020603050405020304" pitchFamily="18" charset="-78"/>
                </a:rPr>
                <a:t>أكاديمي</a:t>
              </a:r>
              <a:endParaRPr lang="ar-SA" sz="1800" b="1" dirty="0">
                <a:latin typeface="Traditional Arabic" panose="02020603050405020304" pitchFamily="18" charset="-78"/>
                <a:cs typeface="Traditional Arabic" panose="02020603050405020304" pitchFamily="18" charset="-78"/>
              </a:endParaRPr>
            </a:p>
          </p:txBody>
        </p:sp>
      </p:grpSp>
      <p:grpSp>
        <p:nvGrpSpPr>
          <p:cNvPr id="9" name="Group 9">
            <a:extLst>
              <a:ext uri="{FF2B5EF4-FFF2-40B4-BE49-F238E27FC236}">
                <a16:creationId xmlns:a16="http://schemas.microsoft.com/office/drawing/2014/main" id="{A485E8AA-14B2-4695-90F8-0DB94E6D9AF7}"/>
              </a:ext>
            </a:extLst>
          </p:cNvPr>
          <p:cNvGrpSpPr/>
          <p:nvPr/>
        </p:nvGrpSpPr>
        <p:grpSpPr>
          <a:xfrm>
            <a:off x="6095999" y="1223430"/>
            <a:ext cx="2819551" cy="4966668"/>
            <a:chOff x="5499046" y="1321533"/>
            <a:chExt cx="2644510" cy="4782958"/>
          </a:xfrm>
        </p:grpSpPr>
        <p:pic>
          <p:nvPicPr>
            <p:cNvPr id="10" name="Picture 10">
              <a:extLst>
                <a:ext uri="{FF2B5EF4-FFF2-40B4-BE49-F238E27FC236}">
                  <a16:creationId xmlns:a16="http://schemas.microsoft.com/office/drawing/2014/main" id="{C525161D-BA34-47D3-96DF-9DE179A5AC17}"/>
                </a:ext>
              </a:extLst>
            </p:cNvPr>
            <p:cNvPicPr>
              <a:picLocks noChangeAspect="1"/>
            </p:cNvPicPr>
            <p:nvPr/>
          </p:nvPicPr>
          <p:blipFill rotWithShape="1">
            <a:blip r:embed="rId4">
              <a:extLst>
                <a:ext uri="{28A0092B-C50C-407E-A947-70E740481C1C}">
                  <a14:useLocalDpi xmlns:a14="http://schemas.microsoft.com/office/drawing/2010/main" val="0"/>
                </a:ext>
              </a:extLst>
            </a:blip>
            <a:srcRect b="22339"/>
            <a:stretch/>
          </p:blipFill>
          <p:spPr>
            <a:xfrm>
              <a:off x="5499046" y="1321533"/>
              <a:ext cx="2641270" cy="4782958"/>
            </a:xfrm>
            <a:prstGeom prst="rect">
              <a:avLst/>
            </a:prstGeom>
          </p:spPr>
        </p:pic>
        <p:sp>
          <p:nvSpPr>
            <p:cNvPr id="11" name="Subtitle 2">
              <a:extLst>
                <a:ext uri="{FF2B5EF4-FFF2-40B4-BE49-F238E27FC236}">
                  <a16:creationId xmlns:a16="http://schemas.microsoft.com/office/drawing/2014/main" id="{D081686E-399E-4F80-9A34-A86972B1A4F6}"/>
                </a:ext>
              </a:extLst>
            </p:cNvPr>
            <p:cNvSpPr txBox="1">
              <a:spLocks/>
            </p:cNvSpPr>
            <p:nvPr/>
          </p:nvSpPr>
          <p:spPr>
            <a:xfrm>
              <a:off x="5528074" y="1633942"/>
              <a:ext cx="2615482" cy="3554691"/>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ar-SA" sz="2200" b="1" dirty="0">
                  <a:solidFill>
                    <a:schemeClr val="bg1"/>
                  </a:solidFill>
                  <a:latin typeface="Traditional Arabic" panose="02020603050405020304" pitchFamily="18" charset="-78"/>
                  <a:cs typeface="Traditional Arabic" panose="02020603050405020304" pitchFamily="18" charset="-78"/>
                </a:rPr>
                <a:t>ثانياً:</a:t>
              </a:r>
            </a:p>
            <a:p>
              <a:pPr>
                <a:lnSpc>
                  <a:spcPct val="100000"/>
                </a:lnSpc>
              </a:pPr>
              <a:r>
                <a:rPr lang="ar-SA" sz="2200" b="1" dirty="0">
                  <a:solidFill>
                    <a:schemeClr val="bg1"/>
                  </a:solidFill>
                  <a:latin typeface="Traditional Arabic" panose="02020603050405020304" pitchFamily="18" charset="-78"/>
                  <a:cs typeface="Traditional Arabic" panose="02020603050405020304" pitchFamily="18" charset="-78"/>
                </a:rPr>
                <a:t>مبادرات</a:t>
              </a:r>
            </a:p>
            <a:p>
              <a:pPr>
                <a:lnSpc>
                  <a:spcPct val="100000"/>
                </a:lnSpc>
              </a:pPr>
              <a:r>
                <a:rPr lang="ar-SA" sz="2200" b="1" dirty="0">
                  <a:solidFill>
                    <a:schemeClr val="bg1"/>
                  </a:solidFill>
                  <a:latin typeface="Traditional Arabic" panose="02020603050405020304" pitchFamily="18" charset="-78"/>
                  <a:cs typeface="Traditional Arabic" panose="02020603050405020304" pitchFamily="18" charset="-78"/>
                </a:rPr>
                <a:t>على مستوى مجتمعي</a:t>
              </a:r>
              <a:endParaRPr lang="ar-SA" sz="2200" b="1" dirty="0">
                <a:latin typeface="Traditional Arabic" panose="02020603050405020304" pitchFamily="18" charset="-78"/>
                <a:cs typeface="Traditional Arabic" panose="02020603050405020304" pitchFamily="18" charset="-78"/>
              </a:endParaRPr>
            </a:p>
            <a:p>
              <a:pPr>
                <a:lnSpc>
                  <a:spcPct val="100000"/>
                </a:lnSpc>
              </a:pPr>
              <a:r>
                <a:rPr lang="ar-SA" sz="2000" b="1" dirty="0">
                  <a:latin typeface="Traditional Arabic" panose="02020603050405020304" pitchFamily="18" charset="-78"/>
                  <a:cs typeface="Traditional Arabic" panose="02020603050405020304" pitchFamily="18" charset="-78"/>
                </a:rPr>
                <a:t>ويقصد بها المبادرات التي يقوم على إطلاقها مجتمع من الأشخاص من </a:t>
              </a:r>
              <a:r>
                <a:rPr lang="ar-TN" sz="2000" b="1" dirty="0">
                  <a:latin typeface="Traditional Arabic" panose="02020603050405020304" pitchFamily="18" charset="-78"/>
                  <a:cs typeface="Traditional Arabic" panose="02020603050405020304" pitchFamily="18" charset="-78"/>
                </a:rPr>
                <a:t>ذ</a:t>
              </a:r>
              <a:r>
                <a:rPr lang="ar-SA" sz="2000" b="1" dirty="0">
                  <a:latin typeface="Traditional Arabic" panose="02020603050405020304" pitchFamily="18" charset="-78"/>
                  <a:cs typeface="Traditional Arabic" panose="02020603050405020304" pitchFamily="18" charset="-78"/>
                </a:rPr>
                <a:t>وي الاهتمام المشت</a:t>
              </a:r>
              <a:r>
                <a:rPr lang="ar-TN" sz="2000" b="1" dirty="0">
                  <a:latin typeface="Traditional Arabic" panose="02020603050405020304" pitchFamily="18" charset="-78"/>
                  <a:cs typeface="Traditional Arabic" panose="02020603050405020304" pitchFamily="18" charset="-78"/>
                </a:rPr>
                <a:t>رك</a:t>
              </a:r>
              <a:r>
                <a:rPr lang="ar-SA" sz="2000" b="1" dirty="0">
                  <a:latin typeface="Traditional Arabic" panose="02020603050405020304" pitchFamily="18" charset="-78"/>
                  <a:cs typeface="Traditional Arabic" panose="02020603050405020304" pitchFamily="18" charset="-78"/>
                </a:rPr>
                <a:t> </a:t>
              </a:r>
              <a:r>
                <a:rPr lang="ar-TN" sz="2000" b="1" dirty="0">
                  <a:latin typeface="Traditional Arabic" panose="02020603050405020304" pitchFamily="18" charset="-78"/>
                  <a:cs typeface="Traditional Arabic" panose="02020603050405020304" pitchFamily="18" charset="-78"/>
                </a:rPr>
                <a:t>مثل م</a:t>
              </a:r>
              <a:r>
                <a:rPr lang="ar-SA" sz="2000" b="1" dirty="0">
                  <a:latin typeface="Traditional Arabic" panose="02020603050405020304" pitchFamily="18" charset="-78"/>
                  <a:cs typeface="Traditional Arabic" panose="02020603050405020304" pitchFamily="18" charset="-78"/>
                </a:rPr>
                <a:t>شروع </a:t>
              </a:r>
              <a:r>
                <a:rPr lang="ar-TN" sz="2000" b="1" dirty="0" err="1">
                  <a:latin typeface="Traditional Arabic" panose="02020603050405020304" pitchFamily="18" charset="-78"/>
                  <a:cs typeface="Traditional Arabic" panose="02020603050405020304" pitchFamily="18" charset="-78"/>
                </a:rPr>
                <a:t>كونيكشنز</a:t>
              </a:r>
              <a:r>
                <a:rPr lang="ar-SA" sz="2000" b="1" dirty="0">
                  <a:latin typeface="Traditional Arabic" panose="02020603050405020304" pitchFamily="18" charset="-78"/>
                  <a:cs typeface="Traditional Arabic" panose="02020603050405020304" pitchFamily="18" charset="-78"/>
                </a:rPr>
                <a:t> </a:t>
              </a:r>
              <a:r>
                <a:rPr lang="en-US" sz="2000" b="1" dirty="0" err="1">
                  <a:latin typeface="Traditional Arabic" panose="02020603050405020304" pitchFamily="18" charset="-78"/>
                  <a:cs typeface="Traditional Arabic" panose="02020603050405020304" pitchFamily="18" charset="-78"/>
                </a:rPr>
                <a:t>Connexions</a:t>
              </a:r>
              <a:endParaRPr lang="ar-SA" sz="2000" b="1" dirty="0">
                <a:latin typeface="Traditional Arabic" panose="02020603050405020304" pitchFamily="18" charset="-78"/>
                <a:cs typeface="Traditional Arabic" panose="02020603050405020304" pitchFamily="18" charset="-78"/>
              </a:endParaRPr>
            </a:p>
          </p:txBody>
        </p:sp>
      </p:grpSp>
      <p:grpSp>
        <p:nvGrpSpPr>
          <p:cNvPr id="12" name="Group 12">
            <a:extLst>
              <a:ext uri="{FF2B5EF4-FFF2-40B4-BE49-F238E27FC236}">
                <a16:creationId xmlns:a16="http://schemas.microsoft.com/office/drawing/2014/main" id="{B1FA57F3-E8DA-4018-8413-428A8D5DC2BE}"/>
              </a:ext>
            </a:extLst>
          </p:cNvPr>
          <p:cNvGrpSpPr/>
          <p:nvPr/>
        </p:nvGrpSpPr>
        <p:grpSpPr>
          <a:xfrm>
            <a:off x="9047727" y="1280537"/>
            <a:ext cx="2625214" cy="4744343"/>
            <a:chOff x="8040109" y="1204685"/>
            <a:chExt cx="2100862" cy="4775201"/>
          </a:xfrm>
        </p:grpSpPr>
        <p:pic>
          <p:nvPicPr>
            <p:cNvPr id="13" name="Picture 13">
              <a:extLst>
                <a:ext uri="{FF2B5EF4-FFF2-40B4-BE49-F238E27FC236}">
                  <a16:creationId xmlns:a16="http://schemas.microsoft.com/office/drawing/2014/main" id="{C8934AA3-7EB6-48D4-94DD-E710743DBC9F}"/>
                </a:ext>
              </a:extLst>
            </p:cNvPr>
            <p:cNvPicPr>
              <a:picLocks noChangeAspect="1"/>
            </p:cNvPicPr>
            <p:nvPr/>
          </p:nvPicPr>
          <p:blipFill rotWithShape="1">
            <a:blip r:embed="rId5">
              <a:extLst>
                <a:ext uri="{28A0092B-C50C-407E-A947-70E740481C1C}">
                  <a14:useLocalDpi xmlns:a14="http://schemas.microsoft.com/office/drawing/2010/main" val="0"/>
                </a:ext>
              </a:extLst>
            </a:blip>
            <a:srcRect t="11216" r="5619" b="19155"/>
            <a:stretch/>
          </p:blipFill>
          <p:spPr>
            <a:xfrm>
              <a:off x="8040109" y="1204685"/>
              <a:ext cx="2100862" cy="4775201"/>
            </a:xfrm>
            <a:prstGeom prst="rect">
              <a:avLst/>
            </a:prstGeom>
          </p:spPr>
        </p:pic>
        <p:sp>
          <p:nvSpPr>
            <p:cNvPr id="14" name="Subtitle 2">
              <a:extLst>
                <a:ext uri="{FF2B5EF4-FFF2-40B4-BE49-F238E27FC236}">
                  <a16:creationId xmlns:a16="http://schemas.microsoft.com/office/drawing/2014/main" id="{0440DEE5-1969-40B8-BADA-53A4E07AEA69}"/>
                </a:ext>
              </a:extLst>
            </p:cNvPr>
            <p:cNvSpPr txBox="1">
              <a:spLocks/>
            </p:cNvSpPr>
            <p:nvPr/>
          </p:nvSpPr>
          <p:spPr>
            <a:xfrm>
              <a:off x="8086429" y="1317823"/>
              <a:ext cx="1881671" cy="2651227"/>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vert="horz" lIns="91440" tIns="45720" rIns="91440" bIns="45720" rtlCol="1">
              <a:no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ar-TN" sz="2500" b="1" dirty="0">
                  <a:solidFill>
                    <a:schemeClr val="bg1"/>
                  </a:solidFill>
                  <a:latin typeface="Traditional Arabic" panose="02020603050405020304" pitchFamily="18" charset="-78"/>
                  <a:cs typeface="Traditional Arabic" panose="02020603050405020304" pitchFamily="18" charset="-78"/>
                </a:rPr>
                <a:t>أ</a:t>
              </a:r>
              <a:r>
                <a:rPr lang="ar-SA" sz="2500" b="1" dirty="0">
                  <a:solidFill>
                    <a:schemeClr val="bg1"/>
                  </a:solidFill>
                  <a:latin typeface="Traditional Arabic" panose="02020603050405020304" pitchFamily="18" charset="-78"/>
                  <a:cs typeface="Traditional Arabic" panose="02020603050405020304" pitchFamily="18" charset="-78"/>
                </a:rPr>
                <a:t>ولاً:</a:t>
              </a:r>
            </a:p>
            <a:p>
              <a:pPr>
                <a:lnSpc>
                  <a:spcPct val="100000"/>
                </a:lnSpc>
              </a:pPr>
              <a:r>
                <a:rPr lang="ar-SA" sz="2500" b="1" dirty="0">
                  <a:solidFill>
                    <a:schemeClr val="bg1"/>
                  </a:solidFill>
                  <a:latin typeface="Traditional Arabic" panose="02020603050405020304" pitchFamily="18" charset="-78"/>
                  <a:cs typeface="Traditional Arabic" panose="02020603050405020304" pitchFamily="18" charset="-78"/>
                </a:rPr>
                <a:t>مبادرات على مستوى وطني</a:t>
              </a:r>
            </a:p>
            <a:p>
              <a:pPr>
                <a:lnSpc>
                  <a:spcPct val="100000"/>
                </a:lnSpc>
              </a:pPr>
              <a:endParaRPr lang="ar-SA" sz="2500" b="1" dirty="0">
                <a:latin typeface="Traditional Arabic" panose="02020603050405020304" pitchFamily="18" charset="-78"/>
                <a:cs typeface="Traditional Arabic" panose="02020603050405020304" pitchFamily="18" charset="-78"/>
              </a:endParaRPr>
            </a:p>
            <a:p>
              <a:r>
                <a:rPr lang="ar-SA" sz="2000" b="1" dirty="0">
                  <a:latin typeface="Traditional Arabic" panose="02020603050405020304" pitchFamily="18" charset="-78"/>
                  <a:cs typeface="Traditional Arabic" panose="02020603050405020304" pitchFamily="18" charset="-78"/>
                </a:rPr>
                <a:t>تقوم هذه المبادرات على تطـوير ونشـر المـــوارد التعليمية المفتوحة لتستفيد منها جميع مؤسسات التعليم (العالي والعام)</a:t>
              </a:r>
            </a:p>
          </p:txBody>
        </p:sp>
      </p:grpSp>
      <p:sp>
        <p:nvSpPr>
          <p:cNvPr id="15" name="Title 1">
            <a:extLst>
              <a:ext uri="{FF2B5EF4-FFF2-40B4-BE49-F238E27FC236}">
                <a16:creationId xmlns:a16="http://schemas.microsoft.com/office/drawing/2014/main" id="{CF63A389-0963-3C34-B79A-3FFD788BC1B2}"/>
              </a:ext>
            </a:extLst>
          </p:cNvPr>
          <p:cNvSpPr txBox="1">
            <a:spLocks/>
          </p:cNvSpPr>
          <p:nvPr/>
        </p:nvSpPr>
        <p:spPr>
          <a:xfrm>
            <a:off x="-1007941" y="597047"/>
            <a:ext cx="8511988" cy="45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ar-SA" sz="2800" b="1" dirty="0">
                <a:solidFill>
                  <a:schemeClr val="accent2"/>
                </a:solidFill>
                <a:latin typeface="TS Safaa Bold" panose="020B0604020202020204" charset="-78"/>
                <a:cs typeface="TS Safaa Bold" panose="020B0604020202020204" charset="-78"/>
              </a:rPr>
              <a:t>أنواع المبادرات</a:t>
            </a:r>
            <a:endParaRPr lang="en-US" sz="2800" b="1" dirty="0">
              <a:solidFill>
                <a:schemeClr val="accent2"/>
              </a:solidFill>
              <a:latin typeface="TS Safaa Bold" panose="020B0604020202020204" charset="-78"/>
              <a:cs typeface="TS Safaa Bold" panose="020B0604020202020204" charset="-78"/>
            </a:endParaRPr>
          </a:p>
        </p:txBody>
      </p:sp>
    </p:spTree>
    <p:extLst>
      <p:ext uri="{BB962C8B-B14F-4D97-AF65-F5344CB8AC3E}">
        <p14:creationId xmlns:p14="http://schemas.microsoft.com/office/powerpoint/2010/main" val="2014443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9F739-14EA-469F-8DF5-47E5C57072E8}"/>
              </a:ext>
            </a:extLst>
          </p:cNvPr>
          <p:cNvSpPr>
            <a:spLocks noGrp="1"/>
          </p:cNvSpPr>
          <p:nvPr>
            <p:ph type="title"/>
          </p:nvPr>
        </p:nvSpPr>
        <p:spPr>
          <a:xfrm>
            <a:off x="838200" y="1032871"/>
            <a:ext cx="9573125" cy="663993"/>
          </a:xfrm>
        </p:spPr>
        <p:txBody>
          <a:bodyPr>
            <a:noAutofit/>
          </a:bodyPr>
          <a:lstStyle/>
          <a:p>
            <a:r>
              <a:rPr lang="ar-EG" b="1" dirty="0">
                <a:solidFill>
                  <a:schemeClr val="accent6">
                    <a:lumMod val="75000"/>
                  </a:schemeClr>
                </a:solidFill>
              </a:rPr>
              <a:t>شروط استخدام وتوظيف الموا</a:t>
            </a:r>
            <a:r>
              <a:rPr lang="ar-TN" b="1" dirty="0">
                <a:solidFill>
                  <a:schemeClr val="accent6">
                    <a:lumMod val="75000"/>
                  </a:schemeClr>
                </a:solidFill>
              </a:rPr>
              <a:t>ر</a:t>
            </a:r>
            <a:r>
              <a:rPr lang="ar-EG" b="1" dirty="0">
                <a:solidFill>
                  <a:schemeClr val="accent6">
                    <a:lumMod val="75000"/>
                  </a:schemeClr>
                </a:solidFill>
              </a:rPr>
              <a:t>د التعليمية</a:t>
            </a:r>
            <a:br>
              <a:rPr lang="en-GB" b="1" dirty="0">
                <a:solidFill>
                  <a:schemeClr val="accent6">
                    <a:lumMod val="75000"/>
                  </a:schemeClr>
                </a:solidFill>
              </a:rPr>
            </a:br>
            <a:endParaRPr lang="en-CA" dirty="0">
              <a:solidFill>
                <a:schemeClr val="accent6">
                  <a:lumMod val="75000"/>
                </a:schemeClr>
              </a:solidFill>
            </a:endParaRPr>
          </a:p>
        </p:txBody>
      </p:sp>
      <p:pic>
        <p:nvPicPr>
          <p:cNvPr id="3" name="Picture 7">
            <a:extLst>
              <a:ext uri="{FF2B5EF4-FFF2-40B4-BE49-F238E27FC236}">
                <a16:creationId xmlns:a16="http://schemas.microsoft.com/office/drawing/2014/main" id="{1E92EF26-35C5-4171-9BE7-AFDEC0991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409" y="894678"/>
            <a:ext cx="10201182" cy="5308406"/>
          </a:xfrm>
          <a:prstGeom prst="rect">
            <a:avLst/>
          </a:prstGeom>
        </p:spPr>
      </p:pic>
      <p:sp>
        <p:nvSpPr>
          <p:cNvPr id="4" name="Content Placeholder 11">
            <a:extLst>
              <a:ext uri="{FF2B5EF4-FFF2-40B4-BE49-F238E27FC236}">
                <a16:creationId xmlns:a16="http://schemas.microsoft.com/office/drawing/2014/main" id="{0E793F97-4C0F-4156-8341-7559BEA35F61}"/>
              </a:ext>
            </a:extLst>
          </p:cNvPr>
          <p:cNvSpPr txBox="1">
            <a:spLocks/>
          </p:cNvSpPr>
          <p:nvPr/>
        </p:nvSpPr>
        <p:spPr bwMode="auto">
          <a:xfrm>
            <a:off x="4878157" y="1314242"/>
            <a:ext cx="5325499"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rtl="1">
              <a:buNone/>
            </a:pPr>
            <a:endParaRPr lang="ar-SA" altLang="fr-FR" sz="1800" b="1" dirty="0">
              <a:solidFill>
                <a:schemeClr val="accent2"/>
              </a:solidFill>
              <a:latin typeface="Sakkal Majalla" panose="02000000000000000000" pitchFamily="2" charset="-78"/>
              <a:ea typeface="GE SS Text Light" panose="020A0503020102020204" pitchFamily="18" charset="-78"/>
              <a:cs typeface="+mj-cs"/>
            </a:endParaRPr>
          </a:p>
        </p:txBody>
      </p:sp>
      <p:sp>
        <p:nvSpPr>
          <p:cNvPr id="5" name="TextBox 9">
            <a:extLst>
              <a:ext uri="{FF2B5EF4-FFF2-40B4-BE49-F238E27FC236}">
                <a16:creationId xmlns:a16="http://schemas.microsoft.com/office/drawing/2014/main" id="{564EACB5-0809-4302-ABCD-71BF84F68E79}"/>
              </a:ext>
            </a:extLst>
          </p:cNvPr>
          <p:cNvSpPr txBox="1">
            <a:spLocks noChangeArrowheads="1"/>
          </p:cNvSpPr>
          <p:nvPr/>
        </p:nvSpPr>
        <p:spPr bwMode="auto">
          <a:xfrm>
            <a:off x="8246035" y="2757982"/>
            <a:ext cx="195762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rtl="1">
              <a:lnSpc>
                <a:spcPct val="100000"/>
              </a:lnSpc>
              <a:buNone/>
            </a:pPr>
            <a:r>
              <a:rPr lang="ar-EG" b="1" dirty="0">
                <a:solidFill>
                  <a:srgbClr val="00656F"/>
                </a:solidFill>
                <a:latin typeface="Sakkal Majalla" panose="02000000000000000000" pitchFamily="2" charset="-78"/>
                <a:ea typeface="GE SS Text Light" panose="020A0503020102020204" pitchFamily="18" charset="-78"/>
                <a:cs typeface="Sakkal Majalla" panose="02000000000000000000" pitchFamily="2" charset="-78"/>
              </a:rPr>
              <a:t>شروط استخدام المواد التعليمية</a:t>
            </a:r>
            <a:endParaRPr lang="en-US" b="1" dirty="0">
              <a:solidFill>
                <a:srgbClr val="00656F"/>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6" name="Content Placeholder 11">
            <a:extLst>
              <a:ext uri="{FF2B5EF4-FFF2-40B4-BE49-F238E27FC236}">
                <a16:creationId xmlns:a16="http://schemas.microsoft.com/office/drawing/2014/main" id="{C09D83C0-946D-4D33-AD58-4C227515862F}"/>
              </a:ext>
            </a:extLst>
          </p:cNvPr>
          <p:cNvSpPr txBox="1">
            <a:spLocks/>
          </p:cNvSpPr>
          <p:nvPr/>
        </p:nvSpPr>
        <p:spPr bwMode="auto">
          <a:xfrm>
            <a:off x="2679916" y="2447069"/>
            <a:ext cx="5343491" cy="65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rtl="1">
              <a:lnSpc>
                <a:spcPct val="115000"/>
              </a:lnSpc>
              <a:spcAft>
                <a:spcPts val="1000"/>
              </a:spcAft>
              <a:buNone/>
            </a:pPr>
            <a:r>
              <a:rPr lang="ar-EG"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rPr>
              <a:t>وضوح الغاية من المواد التعليمية بالمقرر مع توضيح كيفية استخدامها في أنشطة التعلم.</a:t>
            </a:r>
            <a:endParaRPr lang="en-US"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endParaRPr>
          </a:p>
        </p:txBody>
      </p:sp>
      <p:sp>
        <p:nvSpPr>
          <p:cNvPr id="7" name="Content Placeholder 11">
            <a:extLst>
              <a:ext uri="{FF2B5EF4-FFF2-40B4-BE49-F238E27FC236}">
                <a16:creationId xmlns:a16="http://schemas.microsoft.com/office/drawing/2014/main" id="{25C01C8F-6F55-44E1-B6C9-026730609B69}"/>
              </a:ext>
            </a:extLst>
          </p:cNvPr>
          <p:cNvSpPr txBox="1">
            <a:spLocks/>
          </p:cNvSpPr>
          <p:nvPr/>
        </p:nvSpPr>
        <p:spPr bwMode="auto">
          <a:xfrm>
            <a:off x="2958195" y="3849565"/>
            <a:ext cx="4880098"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rtl="1">
              <a:buNone/>
            </a:pPr>
            <a:endParaRPr lang="ar-SA" altLang="fr-FR" sz="1800" b="1" dirty="0">
              <a:solidFill>
                <a:srgbClr val="00656F"/>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8" name="Content Placeholder 11">
            <a:extLst>
              <a:ext uri="{FF2B5EF4-FFF2-40B4-BE49-F238E27FC236}">
                <a16:creationId xmlns:a16="http://schemas.microsoft.com/office/drawing/2014/main" id="{C4522EAA-EBF6-496D-BC06-950527C9DA56}"/>
              </a:ext>
            </a:extLst>
          </p:cNvPr>
          <p:cNvSpPr txBox="1">
            <a:spLocks/>
          </p:cNvSpPr>
          <p:nvPr/>
        </p:nvSpPr>
        <p:spPr bwMode="auto">
          <a:xfrm>
            <a:off x="1800219" y="4175336"/>
            <a:ext cx="634492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rtl="1">
              <a:lnSpc>
                <a:spcPct val="115000"/>
              </a:lnSpc>
              <a:spcAft>
                <a:spcPts val="1000"/>
              </a:spcAft>
              <a:buNone/>
            </a:pPr>
            <a:r>
              <a:rPr lang="ar-EG"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rPr>
              <a:t>ان تكون المواد التعليمية المستخدمة في المقرر متنوعة وذات جدوى فنية. </a:t>
            </a:r>
            <a:endParaRPr lang="en-US"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endParaRPr>
          </a:p>
        </p:txBody>
      </p:sp>
      <p:sp>
        <p:nvSpPr>
          <p:cNvPr id="9" name="Content Placeholder 11">
            <a:extLst>
              <a:ext uri="{FF2B5EF4-FFF2-40B4-BE49-F238E27FC236}">
                <a16:creationId xmlns:a16="http://schemas.microsoft.com/office/drawing/2014/main" id="{E418508E-4F87-4FB4-A8B7-3F308EEB8388}"/>
              </a:ext>
            </a:extLst>
          </p:cNvPr>
          <p:cNvSpPr txBox="1">
            <a:spLocks/>
          </p:cNvSpPr>
          <p:nvPr/>
        </p:nvSpPr>
        <p:spPr bwMode="auto">
          <a:xfrm>
            <a:off x="1950754" y="5037948"/>
            <a:ext cx="607265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rtl="1">
              <a:lnSpc>
                <a:spcPct val="115000"/>
              </a:lnSpc>
              <a:spcAft>
                <a:spcPts val="1000"/>
              </a:spcAft>
              <a:buNone/>
            </a:pPr>
            <a:r>
              <a:rPr lang="ar-EG"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rPr>
              <a:t>ان يتم توثيق المواد التعليمية المستخدمة في المقرر بشكل مناسب.</a:t>
            </a:r>
            <a:endParaRPr lang="en-US"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endParaRPr>
          </a:p>
        </p:txBody>
      </p:sp>
      <p:sp>
        <p:nvSpPr>
          <p:cNvPr id="10" name="مستطيل 3">
            <a:extLst>
              <a:ext uri="{FF2B5EF4-FFF2-40B4-BE49-F238E27FC236}">
                <a16:creationId xmlns:a16="http://schemas.microsoft.com/office/drawing/2014/main" id="{993D336B-EBFA-4DF4-9DAC-ECC5A42FBB18}"/>
              </a:ext>
            </a:extLst>
          </p:cNvPr>
          <p:cNvSpPr/>
          <p:nvPr/>
        </p:nvSpPr>
        <p:spPr>
          <a:xfrm>
            <a:off x="3173506" y="1567884"/>
            <a:ext cx="4849902" cy="800219"/>
          </a:xfrm>
          <a:prstGeom prst="rect">
            <a:avLst/>
          </a:prstGeom>
        </p:spPr>
        <p:txBody>
          <a:bodyPr wrap="square">
            <a:spAutoFit/>
          </a:bodyPr>
          <a:lstStyle/>
          <a:p>
            <a:pPr rtl="1">
              <a:lnSpc>
                <a:spcPct val="115000"/>
              </a:lnSpc>
              <a:spcAft>
                <a:spcPts val="1000"/>
              </a:spcAft>
            </a:pPr>
            <a:r>
              <a:rPr lang="ar-EG"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rPr>
              <a:t>الارتباط بأهداف تعلم ال</a:t>
            </a:r>
            <a:r>
              <a:rPr lang="ar-TN"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rPr>
              <a:t>وحدات</a:t>
            </a:r>
            <a:r>
              <a:rPr lang="ar-EG"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rPr>
              <a:t> بصفة خاصة والمقرر الالكتروني  بصفة عامة.</a:t>
            </a:r>
            <a:endParaRPr lang="en-US"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endParaRPr>
          </a:p>
        </p:txBody>
      </p:sp>
      <p:sp>
        <p:nvSpPr>
          <p:cNvPr id="11" name="مستطيل 6">
            <a:extLst>
              <a:ext uri="{FF2B5EF4-FFF2-40B4-BE49-F238E27FC236}">
                <a16:creationId xmlns:a16="http://schemas.microsoft.com/office/drawing/2014/main" id="{DBA25694-1700-4BBF-9211-1C79B3F835EF}"/>
              </a:ext>
            </a:extLst>
          </p:cNvPr>
          <p:cNvSpPr/>
          <p:nvPr/>
        </p:nvSpPr>
        <p:spPr>
          <a:xfrm>
            <a:off x="2679916" y="3416769"/>
            <a:ext cx="5343492" cy="446276"/>
          </a:xfrm>
          <a:prstGeom prst="rect">
            <a:avLst/>
          </a:prstGeom>
        </p:spPr>
        <p:txBody>
          <a:bodyPr wrap="square">
            <a:spAutoFit/>
          </a:bodyPr>
          <a:lstStyle/>
          <a:p>
            <a:pPr rtl="1">
              <a:lnSpc>
                <a:spcPct val="115000"/>
              </a:lnSpc>
              <a:spcAft>
                <a:spcPts val="1000"/>
              </a:spcAft>
            </a:pPr>
            <a:r>
              <a:rPr lang="ar-EG"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rPr>
              <a:t>جاهزية وحداثة المواد التعليمي</a:t>
            </a:r>
            <a:r>
              <a:rPr lang="ar-TN"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rPr>
              <a:t>ة</a:t>
            </a:r>
            <a:r>
              <a:rPr lang="ar-EG"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rPr>
              <a:t>. </a:t>
            </a:r>
            <a:endParaRPr lang="en-US" sz="2000" b="1" dirty="0">
              <a:solidFill>
                <a:schemeClr val="bg1"/>
              </a:solidFill>
              <a:latin typeface="Sakkal Majalla" panose="02000000000000000000" pitchFamily="2" charset="-78"/>
              <a:ea typeface="Calibri" panose="020F0502020204030204" pitchFamily="34" charset="0"/>
              <a:cs typeface="Sakkal Majalla" panose="02000000000000000000" pitchFamily="2" charset="-78"/>
            </a:endParaRPr>
          </a:p>
        </p:txBody>
      </p:sp>
    </p:spTree>
    <p:extLst>
      <p:ext uri="{BB962C8B-B14F-4D97-AF65-F5344CB8AC3E}">
        <p14:creationId xmlns:p14="http://schemas.microsoft.com/office/powerpoint/2010/main" val="2133222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34</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FC055A45-1023-A655-8119-AF913BB65C98}"/>
              </a:ext>
            </a:extLst>
          </p:cNvPr>
          <p:cNvSpPr>
            <a:spLocks noGrp="1"/>
          </p:cNvSpPr>
          <p:nvPr>
            <p:ph type="title"/>
          </p:nvPr>
        </p:nvSpPr>
        <p:spPr>
          <a:xfrm>
            <a:off x="1708471" y="583487"/>
            <a:ext cx="11310151" cy="1238949"/>
          </a:xfrm>
        </p:spPr>
        <p:txBody>
          <a:bodyPr>
            <a:noAutofit/>
          </a:bodyPr>
          <a:lstStyle/>
          <a:p>
            <a:pPr algn="ctr"/>
            <a:r>
              <a:rPr lang="ar-SA" sz="2200" dirty="0"/>
              <a:t>الجانب التطبيقي للمحور الثاني</a:t>
            </a:r>
            <a:br>
              <a:rPr lang="ar-SA" sz="2200" dirty="0"/>
            </a:br>
            <a:endParaRPr lang="en-US" sz="1700" dirty="0"/>
          </a:p>
        </p:txBody>
      </p:sp>
      <p:pic>
        <p:nvPicPr>
          <p:cNvPr id="12" name="Picture 11">
            <a:extLst>
              <a:ext uri="{FF2B5EF4-FFF2-40B4-BE49-F238E27FC236}">
                <a16:creationId xmlns:a16="http://schemas.microsoft.com/office/drawing/2014/main" id="{ECBFD27F-904A-257C-7217-936C55CF6A3E}"/>
              </a:ext>
            </a:extLst>
          </p:cNvPr>
          <p:cNvPicPr>
            <a:picLocks noChangeAspect="1"/>
          </p:cNvPicPr>
          <p:nvPr/>
        </p:nvPicPr>
        <p:blipFill>
          <a:blip r:embed="rId2"/>
          <a:stretch>
            <a:fillRect/>
          </a:stretch>
        </p:blipFill>
        <p:spPr>
          <a:xfrm>
            <a:off x="0" y="2134358"/>
            <a:ext cx="2840433" cy="3496420"/>
          </a:xfrm>
          <a:prstGeom prst="rect">
            <a:avLst/>
          </a:prstGeom>
        </p:spPr>
      </p:pic>
      <p:sp>
        <p:nvSpPr>
          <p:cNvPr id="2" name="Title 3">
            <a:extLst>
              <a:ext uri="{FF2B5EF4-FFF2-40B4-BE49-F238E27FC236}">
                <a16:creationId xmlns:a16="http://schemas.microsoft.com/office/drawing/2014/main" id="{49CBB1BE-F926-88BC-BD60-067AD7666978}"/>
              </a:ext>
            </a:extLst>
          </p:cNvPr>
          <p:cNvSpPr txBox="1">
            <a:spLocks/>
          </p:cNvSpPr>
          <p:nvPr/>
        </p:nvSpPr>
        <p:spPr>
          <a:xfrm>
            <a:off x="4633784" y="2088165"/>
            <a:ext cx="4361935" cy="310936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pPr algn="ctr">
              <a:lnSpc>
                <a:spcPct val="200000"/>
              </a:lnSpc>
            </a:pPr>
            <a:r>
              <a:rPr lang="ar-SA" sz="1700" dirty="0"/>
              <a:t>توظيف الموارد التعليمية المفتوحة</a:t>
            </a:r>
            <a:r>
              <a:rPr lang="en-US" sz="1700" dirty="0"/>
              <a:t> </a:t>
            </a:r>
            <a:r>
              <a:rPr lang="ar-SA" sz="1700" dirty="0"/>
              <a:t>في إثراء المحتوى التعليمي </a:t>
            </a:r>
            <a:endParaRPr lang="en-US" sz="1700" dirty="0"/>
          </a:p>
        </p:txBody>
      </p:sp>
    </p:spTree>
    <p:extLst>
      <p:ext uri="{BB962C8B-B14F-4D97-AF65-F5344CB8AC3E}">
        <p14:creationId xmlns:p14="http://schemas.microsoft.com/office/powerpoint/2010/main" val="4018902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35</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10" name="TextBox 9">
            <a:extLst>
              <a:ext uri="{FF2B5EF4-FFF2-40B4-BE49-F238E27FC236}">
                <a16:creationId xmlns:a16="http://schemas.microsoft.com/office/drawing/2014/main" id="{F711CC6B-E9AE-0B29-8A48-5862ACF7FF19}"/>
              </a:ext>
            </a:extLst>
          </p:cNvPr>
          <p:cNvSpPr txBox="1"/>
          <p:nvPr/>
        </p:nvSpPr>
        <p:spPr>
          <a:xfrm>
            <a:off x="2201662" y="933919"/>
            <a:ext cx="7392879" cy="430887"/>
          </a:xfrm>
          <a:prstGeom prst="rect">
            <a:avLst/>
          </a:prstGeom>
          <a:noFill/>
        </p:spPr>
        <p:txBody>
          <a:bodyPr wrap="square">
            <a:spAutoFit/>
          </a:bodyPr>
          <a:lstStyle/>
          <a:p>
            <a:r>
              <a:rPr lang="ar-SA" sz="2200" dirty="0">
                <a:solidFill>
                  <a:srgbClr val="A9894C"/>
                </a:solidFill>
                <a:latin typeface="TS Safaa Bold" panose="00000800000000000000" pitchFamily="50" charset="-78"/>
                <a:ea typeface="+mj-ea"/>
                <a:cs typeface="TS Safaa Bold" panose="00000800000000000000" pitchFamily="50" charset="-78"/>
              </a:rPr>
              <a:t>كيفية استخراج تراخيص المشاع الابداعي</a:t>
            </a:r>
            <a:r>
              <a:rPr lang="en-US" dirty="0">
                <a:latin typeface="TS Safaa Bold" panose="020B0604020202020204" charset="-78"/>
                <a:cs typeface="TS Safaa Bold" panose="020B0604020202020204" charset="-78"/>
              </a:rPr>
              <a:t> </a:t>
            </a:r>
          </a:p>
        </p:txBody>
      </p:sp>
      <p:sp>
        <p:nvSpPr>
          <p:cNvPr id="14" name="TextBox 13">
            <a:extLst>
              <a:ext uri="{FF2B5EF4-FFF2-40B4-BE49-F238E27FC236}">
                <a16:creationId xmlns:a16="http://schemas.microsoft.com/office/drawing/2014/main" id="{E36E3ACD-2D6C-0563-D6B0-004F6085E038}"/>
              </a:ext>
            </a:extLst>
          </p:cNvPr>
          <p:cNvSpPr txBox="1"/>
          <p:nvPr/>
        </p:nvSpPr>
        <p:spPr>
          <a:xfrm>
            <a:off x="-98854" y="1364806"/>
            <a:ext cx="11941095" cy="5262979"/>
          </a:xfrm>
          <a:prstGeom prst="rect">
            <a:avLst/>
          </a:prstGeom>
          <a:noFill/>
        </p:spPr>
        <p:txBody>
          <a:bodyPr wrap="square">
            <a:spAutoFit/>
          </a:bodyPr>
          <a:lstStyle/>
          <a:p>
            <a:endParaRPr lang="ar-TN" sz="2800" dirty="0">
              <a:latin typeface="Sakkal Majalla" panose="02000000000000000000" pitchFamily="2" charset="-78"/>
              <a:cs typeface="Sakkal Majalla" panose="02000000000000000000" pitchFamily="2" charset="-78"/>
            </a:endParaRPr>
          </a:p>
          <a:p>
            <a:r>
              <a:rPr lang="ar-TN" sz="2800" dirty="0">
                <a:latin typeface="Sakkal Majalla" panose="02000000000000000000" pitchFamily="2" charset="-78"/>
                <a:cs typeface="Sakkal Majalla" panose="02000000000000000000" pitchFamily="2" charset="-78"/>
              </a:rPr>
              <a:t>للحصول على تراخيص المشاع الإبداعي من موقع </a:t>
            </a:r>
            <a:r>
              <a:rPr lang="en-US" sz="2800" dirty="0">
                <a:latin typeface="Sakkal Majalla" panose="02000000000000000000" pitchFamily="2" charset="-78"/>
                <a:cs typeface="Sakkal Majalla" panose="02000000000000000000" pitchFamily="2" charset="-78"/>
              </a:rPr>
              <a:t>Creative Commons، </a:t>
            </a:r>
            <a:r>
              <a:rPr lang="ar-TN" sz="2800" dirty="0">
                <a:latin typeface="Sakkal Majalla" panose="02000000000000000000" pitchFamily="2" charset="-78"/>
                <a:cs typeface="Sakkal Majalla" panose="02000000000000000000" pitchFamily="2" charset="-78"/>
              </a:rPr>
              <a:t>يمكنك اتباع الخطوات التالية:</a:t>
            </a:r>
          </a:p>
          <a:p>
            <a:endParaRPr lang="ar-TN" sz="2800" dirty="0">
              <a:latin typeface="Sakkal Majalla" panose="02000000000000000000" pitchFamily="2" charset="-78"/>
              <a:cs typeface="Sakkal Majalla" panose="02000000000000000000" pitchFamily="2" charset="-78"/>
            </a:endParaRPr>
          </a:p>
          <a:p>
            <a:r>
              <a:rPr lang="ar-TN" sz="2800" dirty="0">
                <a:latin typeface="Sakkal Majalla" panose="02000000000000000000" pitchFamily="2" charset="-78"/>
                <a:cs typeface="Sakkal Majalla" panose="02000000000000000000" pitchFamily="2" charset="-78"/>
              </a:rPr>
              <a:t>زيارة موقع </a:t>
            </a:r>
            <a:r>
              <a:rPr lang="en-US" sz="2800" dirty="0">
                <a:latin typeface="Sakkal Majalla" panose="02000000000000000000" pitchFamily="2" charset="-78"/>
                <a:cs typeface="Sakkal Majalla" panose="02000000000000000000" pitchFamily="2" charset="-78"/>
              </a:rPr>
              <a:t>Creative Commons </a:t>
            </a:r>
            <a:r>
              <a:rPr lang="ar-TN" sz="2800" dirty="0">
                <a:latin typeface="Sakkal Majalla" panose="02000000000000000000" pitchFamily="2" charset="-78"/>
                <a:cs typeface="Sakkal Majalla" panose="02000000000000000000" pitchFamily="2" charset="-78"/>
              </a:rPr>
              <a:t>على الإنترنت عبر الرابط التالي: </a:t>
            </a:r>
            <a:r>
              <a:rPr lang="en-US" sz="2800" dirty="0">
                <a:latin typeface="Sakkal Majalla" panose="02000000000000000000" pitchFamily="2" charset="-78"/>
                <a:cs typeface="Sakkal Majalla" panose="02000000000000000000" pitchFamily="2" charset="-78"/>
              </a:rPr>
              <a:t>https://creativecommons.org/.</a:t>
            </a:r>
          </a:p>
          <a:p>
            <a:endParaRPr lang="en-US" sz="2800" dirty="0">
              <a:latin typeface="Sakkal Majalla" panose="02000000000000000000" pitchFamily="2" charset="-78"/>
              <a:cs typeface="Sakkal Majalla" panose="02000000000000000000" pitchFamily="2" charset="-78"/>
            </a:endParaRPr>
          </a:p>
          <a:p>
            <a:r>
              <a:rPr lang="ar-TN" sz="2800" dirty="0">
                <a:latin typeface="Sakkal Majalla" panose="02000000000000000000" pitchFamily="2" charset="-78"/>
                <a:cs typeface="Sakkal Majalla" panose="02000000000000000000" pitchFamily="2" charset="-78"/>
              </a:rPr>
              <a:t>اخت</a:t>
            </a:r>
            <a:r>
              <a:rPr lang="ar-SA" sz="2800" dirty="0">
                <a:latin typeface="Sakkal Majalla" panose="02000000000000000000" pitchFamily="2" charset="-78"/>
                <a:cs typeface="Sakkal Majalla" panose="02000000000000000000" pitchFamily="2" charset="-78"/>
              </a:rPr>
              <a:t>يا</a:t>
            </a:r>
            <a:r>
              <a:rPr lang="ar-TN" sz="2800" dirty="0">
                <a:latin typeface="Sakkal Majalla" panose="02000000000000000000" pitchFamily="2" charset="-78"/>
                <a:cs typeface="Sakkal Majalla" panose="02000000000000000000" pitchFamily="2" charset="-78"/>
              </a:rPr>
              <a:t>ر نوع الترخيص الذي </a:t>
            </a:r>
            <a:r>
              <a:rPr lang="ar-SA" sz="2800" dirty="0">
                <a:latin typeface="Sakkal Majalla" panose="02000000000000000000" pitchFamily="2" charset="-78"/>
                <a:cs typeface="Sakkal Majalla" panose="02000000000000000000" pitchFamily="2" charset="-78"/>
              </a:rPr>
              <a:t>ن</a:t>
            </a:r>
            <a:r>
              <a:rPr lang="ar-TN" sz="2800" dirty="0">
                <a:latin typeface="Sakkal Majalla" panose="02000000000000000000" pitchFamily="2" charset="-78"/>
                <a:cs typeface="Sakkal Majalla" panose="02000000000000000000" pitchFamily="2" charset="-78"/>
              </a:rPr>
              <a:t>رغب فيه بناءً على الاحتياجات الخاصة ب</a:t>
            </a:r>
            <a:r>
              <a:rPr lang="ar-SA" sz="2800" dirty="0" err="1">
                <a:latin typeface="Sakkal Majalla" panose="02000000000000000000" pitchFamily="2" charset="-78"/>
                <a:cs typeface="Sakkal Majalla" panose="02000000000000000000" pitchFamily="2" charset="-78"/>
              </a:rPr>
              <a:t>نا</a:t>
            </a:r>
            <a:r>
              <a:rPr lang="ar-TN" sz="2800" dirty="0">
                <a:latin typeface="Sakkal Majalla" panose="02000000000000000000" pitchFamily="2" charset="-78"/>
                <a:cs typeface="Sakkal Majalla" panose="02000000000000000000" pitchFamily="2" charset="-78"/>
              </a:rPr>
              <a:t>. يوجد عدة أنواع من التراخيص، بما في ذلك الترخيص الدولي والتراخيص المخصصة لبعض البلدان.</a:t>
            </a:r>
          </a:p>
          <a:p>
            <a:endParaRPr lang="ar-TN" sz="2800" dirty="0">
              <a:latin typeface="Sakkal Majalla" panose="02000000000000000000" pitchFamily="2" charset="-78"/>
              <a:cs typeface="Sakkal Majalla" panose="02000000000000000000" pitchFamily="2" charset="-78"/>
            </a:endParaRPr>
          </a:p>
          <a:p>
            <a:r>
              <a:rPr lang="ar-TN" sz="2800" dirty="0">
                <a:latin typeface="Sakkal Majalla" panose="02000000000000000000" pitchFamily="2" charset="-78"/>
                <a:cs typeface="Sakkal Majalla" panose="02000000000000000000" pitchFamily="2" charset="-78"/>
              </a:rPr>
              <a:t>بمجرد</a:t>
            </a:r>
            <a:r>
              <a:rPr lang="en-US" sz="2800" dirty="0">
                <a:latin typeface="Sakkal Majalla" panose="02000000000000000000" pitchFamily="2" charset="-78"/>
                <a:cs typeface="Sakkal Majalla" panose="02000000000000000000" pitchFamily="2" charset="-78"/>
              </a:rPr>
              <a:t> </a:t>
            </a:r>
            <a:r>
              <a:rPr lang="ar-SA" sz="2800" dirty="0">
                <a:latin typeface="Sakkal Majalla" panose="02000000000000000000" pitchFamily="2" charset="-78"/>
                <a:cs typeface="Sakkal Majalla" panose="02000000000000000000" pitchFamily="2" charset="-78"/>
              </a:rPr>
              <a:t> تحديد الاختيارات</a:t>
            </a:r>
            <a:r>
              <a:rPr lang="ar-TN" sz="2800" dirty="0">
                <a:latin typeface="Sakkal Majalla" panose="02000000000000000000" pitchFamily="2" charset="-78"/>
                <a:cs typeface="Sakkal Majalla" panose="02000000000000000000" pitchFamily="2" charset="-78"/>
              </a:rPr>
              <a:t>، </a:t>
            </a:r>
            <a:r>
              <a:rPr lang="ar-SA" sz="2800" dirty="0">
                <a:latin typeface="Sakkal Majalla" panose="02000000000000000000" pitchFamily="2" charset="-78"/>
                <a:cs typeface="Sakkal Majalla" panose="02000000000000000000" pitchFamily="2" charset="-78"/>
              </a:rPr>
              <a:t>ن</a:t>
            </a:r>
            <a:r>
              <a:rPr lang="ar-TN" sz="2800" dirty="0">
                <a:latin typeface="Sakkal Majalla" panose="02000000000000000000" pitchFamily="2" charset="-78"/>
                <a:cs typeface="Sakkal Majalla" panose="02000000000000000000" pitchFamily="2" charset="-78"/>
              </a:rPr>
              <a:t>تحصل على رابط للترخيص الذي تم تخصيصه لعمل</a:t>
            </a:r>
            <a:r>
              <a:rPr lang="ar-SA" sz="2800" dirty="0" err="1">
                <a:latin typeface="Sakkal Majalla" panose="02000000000000000000" pitchFamily="2" charset="-78"/>
                <a:cs typeface="Sakkal Majalla" panose="02000000000000000000" pitchFamily="2" charset="-78"/>
              </a:rPr>
              <a:t>نا</a:t>
            </a:r>
            <a:r>
              <a:rPr lang="ar-TN" sz="2800" dirty="0">
                <a:latin typeface="Sakkal Majalla" panose="02000000000000000000" pitchFamily="2" charset="-78"/>
                <a:cs typeface="Sakkal Majalla" panose="02000000000000000000" pitchFamily="2" charset="-78"/>
              </a:rPr>
              <a:t>.</a:t>
            </a:r>
          </a:p>
          <a:p>
            <a:endParaRPr lang="ar-TN" sz="2800" dirty="0">
              <a:latin typeface="Sakkal Majalla" panose="02000000000000000000" pitchFamily="2" charset="-78"/>
              <a:cs typeface="Sakkal Majalla" panose="02000000000000000000" pitchFamily="2" charset="-78"/>
            </a:endParaRPr>
          </a:p>
          <a:p>
            <a:r>
              <a:rPr lang="ar-TN" sz="2800" dirty="0">
                <a:latin typeface="Sakkal Majalla" panose="02000000000000000000" pitchFamily="2" charset="-78"/>
                <a:cs typeface="Sakkal Majalla" panose="02000000000000000000" pitchFamily="2" charset="-78"/>
              </a:rPr>
              <a:t>ي</a:t>
            </a:r>
            <a:r>
              <a:rPr lang="ar-SA" sz="2800" dirty="0">
                <a:latin typeface="Sakkal Majalla" panose="02000000000000000000" pitchFamily="2" charset="-78"/>
                <a:cs typeface="Sakkal Majalla" panose="02000000000000000000" pitchFamily="2" charset="-78"/>
              </a:rPr>
              <a:t>تم</a:t>
            </a:r>
            <a:r>
              <a:rPr lang="ar-TN" sz="2800" dirty="0">
                <a:latin typeface="Sakkal Majalla" panose="02000000000000000000" pitchFamily="2" charset="-78"/>
                <a:cs typeface="Sakkal Majalla" panose="02000000000000000000" pitchFamily="2" charset="-78"/>
              </a:rPr>
              <a:t> نشر هذا الرابط في الموقع الذي </a:t>
            </a:r>
            <a:r>
              <a:rPr lang="ar-SA" sz="2800" dirty="0">
                <a:latin typeface="Sakkal Majalla" panose="02000000000000000000" pitchFamily="2" charset="-78"/>
                <a:cs typeface="Sakkal Majalla" panose="02000000000000000000" pitchFamily="2" charset="-78"/>
              </a:rPr>
              <a:t>ن</a:t>
            </a:r>
            <a:r>
              <a:rPr lang="ar-TN" sz="2800" dirty="0">
                <a:latin typeface="Sakkal Majalla" panose="02000000000000000000" pitchFamily="2" charset="-78"/>
                <a:cs typeface="Sakkal Majalla" panose="02000000000000000000" pitchFamily="2" charset="-78"/>
              </a:rPr>
              <a:t>قوم بنشر عمل</a:t>
            </a:r>
            <a:r>
              <a:rPr lang="ar-SA" sz="2800" dirty="0" err="1">
                <a:latin typeface="Sakkal Majalla" panose="02000000000000000000" pitchFamily="2" charset="-78"/>
                <a:cs typeface="Sakkal Majalla" panose="02000000000000000000" pitchFamily="2" charset="-78"/>
              </a:rPr>
              <a:t>نا</a:t>
            </a:r>
            <a:r>
              <a:rPr lang="ar-TN" sz="2800" dirty="0">
                <a:latin typeface="Sakkal Majalla" panose="02000000000000000000" pitchFamily="2" charset="-78"/>
                <a:cs typeface="Sakkal Majalla" panose="02000000000000000000" pitchFamily="2" charset="-78"/>
              </a:rPr>
              <a:t> عليه أو إدراجه في العمل نفسه لتوضيح حقوق الاستخدام والتوزيع.</a:t>
            </a:r>
          </a:p>
          <a:p>
            <a:endParaRPr lang="ar-TN" sz="2800"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252435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36</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10" name="TextBox 9">
            <a:extLst>
              <a:ext uri="{FF2B5EF4-FFF2-40B4-BE49-F238E27FC236}">
                <a16:creationId xmlns:a16="http://schemas.microsoft.com/office/drawing/2014/main" id="{F711CC6B-E9AE-0B29-8A48-5862ACF7FF19}"/>
              </a:ext>
            </a:extLst>
          </p:cNvPr>
          <p:cNvSpPr txBox="1"/>
          <p:nvPr/>
        </p:nvSpPr>
        <p:spPr>
          <a:xfrm>
            <a:off x="2201662" y="933919"/>
            <a:ext cx="7392879" cy="430887"/>
          </a:xfrm>
          <a:prstGeom prst="rect">
            <a:avLst/>
          </a:prstGeom>
          <a:noFill/>
        </p:spPr>
        <p:txBody>
          <a:bodyPr wrap="square">
            <a:spAutoFit/>
          </a:bodyPr>
          <a:lstStyle/>
          <a:p>
            <a:r>
              <a:rPr lang="ar-SA" sz="2200" dirty="0">
                <a:solidFill>
                  <a:srgbClr val="A9894C"/>
                </a:solidFill>
                <a:latin typeface="TS Safaa Bold" panose="00000800000000000000" pitchFamily="50" charset="-78"/>
                <a:ea typeface="+mj-ea"/>
                <a:cs typeface="TS Safaa Bold" panose="00000800000000000000" pitchFamily="50" charset="-78"/>
              </a:rPr>
              <a:t>كيفية نشر الموارد التعليمية المفتوحة</a:t>
            </a:r>
            <a:endParaRPr lang="en-US" dirty="0">
              <a:latin typeface="TS Safaa Bold" panose="020B0604020202020204" charset="-78"/>
              <a:cs typeface="TS Safaa Bold" panose="020B0604020202020204" charset="-78"/>
            </a:endParaRPr>
          </a:p>
        </p:txBody>
      </p:sp>
      <p:sp>
        <p:nvSpPr>
          <p:cNvPr id="3" name="TextBox 2">
            <a:extLst>
              <a:ext uri="{FF2B5EF4-FFF2-40B4-BE49-F238E27FC236}">
                <a16:creationId xmlns:a16="http://schemas.microsoft.com/office/drawing/2014/main" id="{D5B742BC-DE95-56DB-4F07-B98345600152}"/>
              </a:ext>
            </a:extLst>
          </p:cNvPr>
          <p:cNvSpPr txBox="1"/>
          <p:nvPr/>
        </p:nvSpPr>
        <p:spPr>
          <a:xfrm>
            <a:off x="-58094" y="1522166"/>
            <a:ext cx="12308187" cy="4832092"/>
          </a:xfrm>
          <a:prstGeom prst="rect">
            <a:avLst/>
          </a:prstGeom>
          <a:noFill/>
        </p:spPr>
        <p:txBody>
          <a:bodyPr wrap="square">
            <a:spAutoFit/>
          </a:bodyPr>
          <a:lstStyle/>
          <a:p>
            <a:r>
              <a:rPr lang="ar-TN" sz="2800" dirty="0">
                <a:latin typeface="Sakkal Majalla" panose="02000000000000000000" pitchFamily="2" charset="-78"/>
                <a:cs typeface="Sakkal Majalla" panose="02000000000000000000" pitchFamily="2" charset="-78"/>
              </a:rPr>
              <a:t>خطوات نشر الموارد التعليمية المفتوحة:</a:t>
            </a:r>
          </a:p>
          <a:p>
            <a:pPr marL="342900" indent="-342900">
              <a:buFont typeface="Wingdings" panose="05000000000000000000" pitchFamily="2" charset="2"/>
              <a:buChar char="v"/>
            </a:pPr>
            <a:r>
              <a:rPr lang="ar-TN" sz="2800" dirty="0">
                <a:latin typeface="Sakkal Majalla" panose="02000000000000000000" pitchFamily="2" charset="-78"/>
                <a:cs typeface="Sakkal Majalla" panose="02000000000000000000" pitchFamily="2" charset="-78"/>
              </a:rPr>
              <a:t>انشاء الموارد: إنشاء الموارد التعليمية المفتوحة التي </a:t>
            </a:r>
            <a:r>
              <a:rPr lang="ar-SA" sz="2800" dirty="0">
                <a:latin typeface="Sakkal Majalla" panose="02000000000000000000" pitchFamily="2" charset="-78"/>
                <a:cs typeface="Sakkal Majalla" panose="02000000000000000000" pitchFamily="2" charset="-78"/>
              </a:rPr>
              <a:t>ن</a:t>
            </a:r>
            <a:r>
              <a:rPr lang="ar-TN" sz="2800" dirty="0">
                <a:latin typeface="Sakkal Majalla" panose="02000000000000000000" pitchFamily="2" charset="-78"/>
                <a:cs typeface="Sakkal Majalla" panose="02000000000000000000" pitchFamily="2" charset="-78"/>
              </a:rPr>
              <a:t>رغب في نشرها. يمكن أن تكون هذه الموارد مقالات، كتب، مقاطع فيديو، محاضرات، تمارين، أو أي نوع آخر من الموارد التعليمية.</a:t>
            </a:r>
          </a:p>
          <a:p>
            <a:pPr marL="342900" indent="-342900">
              <a:buFont typeface="Wingdings" panose="05000000000000000000" pitchFamily="2" charset="2"/>
              <a:buChar char="v"/>
            </a:pPr>
            <a:r>
              <a:rPr lang="ar-TN" sz="2800" dirty="0">
                <a:latin typeface="Sakkal Majalla" panose="02000000000000000000" pitchFamily="2" charset="-78"/>
                <a:cs typeface="Sakkal Majalla" panose="02000000000000000000" pitchFamily="2" charset="-78"/>
              </a:rPr>
              <a:t>تحديد الترخيص: قبل نشر الموارد، </a:t>
            </a:r>
            <a:r>
              <a:rPr lang="ar-SA" sz="2800" dirty="0">
                <a:latin typeface="Sakkal Majalla" panose="02000000000000000000" pitchFamily="2" charset="-78"/>
                <a:cs typeface="Sakkal Majalla" panose="02000000000000000000" pitchFamily="2" charset="-78"/>
              </a:rPr>
              <a:t>نقوم</a:t>
            </a:r>
            <a:r>
              <a:rPr lang="ar-TN" sz="2800" dirty="0">
                <a:latin typeface="Sakkal Majalla" panose="02000000000000000000" pitchFamily="2" charset="-78"/>
                <a:cs typeface="Sakkal Majalla" panose="02000000000000000000" pitchFamily="2" charset="-78"/>
              </a:rPr>
              <a:t> بتحديد نوع الترخيص </a:t>
            </a:r>
            <a:r>
              <a:rPr lang="ar-SA" sz="2800" dirty="0">
                <a:latin typeface="Sakkal Majalla" panose="02000000000000000000" pitchFamily="2" charset="-78"/>
                <a:cs typeface="Sakkal Majalla" panose="02000000000000000000" pitchFamily="2" charset="-78"/>
              </a:rPr>
              <a:t> </a:t>
            </a:r>
            <a:r>
              <a:rPr lang="en-US" sz="2800" dirty="0">
                <a:latin typeface="Sakkal Majalla" panose="02000000000000000000" pitchFamily="2" charset="-78"/>
                <a:cs typeface="Sakkal Majalla" panose="02000000000000000000" pitchFamily="2" charset="-78"/>
              </a:rPr>
              <a:t>Creative Commons </a:t>
            </a:r>
            <a:r>
              <a:rPr lang="ar-SA" sz="2800" dirty="0">
                <a:latin typeface="Sakkal Majalla" panose="02000000000000000000" pitchFamily="2" charset="-78"/>
                <a:cs typeface="Sakkal Majalla" panose="02000000000000000000" pitchFamily="2" charset="-78"/>
              </a:rPr>
              <a:t> ل</a:t>
            </a:r>
            <a:r>
              <a:rPr lang="ar-TN" sz="2800" dirty="0">
                <a:latin typeface="Sakkal Majalla" panose="02000000000000000000" pitchFamily="2" charset="-78"/>
                <a:cs typeface="Sakkal Majalla" panose="02000000000000000000" pitchFamily="2" charset="-78"/>
              </a:rPr>
              <a:t>تحديد كيف يمكن للآخرين استخدام وتوزيع الموارد الخاصة بك.</a:t>
            </a:r>
          </a:p>
          <a:p>
            <a:pPr marL="342900" indent="-342900">
              <a:buFont typeface="Wingdings" panose="05000000000000000000" pitchFamily="2" charset="2"/>
              <a:buChar char="v"/>
            </a:pPr>
            <a:r>
              <a:rPr lang="ar-TN" sz="2800" dirty="0">
                <a:latin typeface="Sakkal Majalla" panose="02000000000000000000" pitchFamily="2" charset="-78"/>
                <a:cs typeface="Sakkal Majalla" panose="02000000000000000000" pitchFamily="2" charset="-78"/>
              </a:rPr>
              <a:t>استضافة الموارد: يمكنك استضافة الموارد التعليمية المفتوحة على الإنترنت عبر منصات مثل </a:t>
            </a:r>
            <a:r>
              <a:rPr lang="en-US" sz="2800" dirty="0">
                <a:latin typeface="Sakkal Majalla" panose="02000000000000000000" pitchFamily="2" charset="-78"/>
                <a:cs typeface="Sakkal Majalla" panose="02000000000000000000" pitchFamily="2" charset="-78"/>
              </a:rPr>
              <a:t>GitHub </a:t>
            </a:r>
            <a:r>
              <a:rPr lang="ar-TN" sz="2800" dirty="0">
                <a:latin typeface="Sakkal Majalla" panose="02000000000000000000" pitchFamily="2" charset="-78"/>
                <a:cs typeface="Sakkal Majalla" panose="02000000000000000000" pitchFamily="2" charset="-78"/>
              </a:rPr>
              <a:t>للمشاريع التقنية أو </a:t>
            </a:r>
            <a:r>
              <a:rPr lang="en-US" sz="2800" dirty="0">
                <a:latin typeface="Sakkal Majalla" panose="02000000000000000000" pitchFamily="2" charset="-78"/>
                <a:cs typeface="Sakkal Majalla" panose="02000000000000000000" pitchFamily="2" charset="-78"/>
              </a:rPr>
              <a:t>OpenStax </a:t>
            </a:r>
            <a:r>
              <a:rPr lang="ar-TN" sz="2800" dirty="0">
                <a:latin typeface="Sakkal Majalla" panose="02000000000000000000" pitchFamily="2" charset="-78"/>
                <a:cs typeface="Sakkal Majalla" panose="02000000000000000000" pitchFamily="2" charset="-78"/>
              </a:rPr>
              <a:t>للكتب المفتوحة أو مواقع مثل </a:t>
            </a:r>
            <a:r>
              <a:rPr lang="en-US" sz="2800" dirty="0">
                <a:latin typeface="Sakkal Majalla" panose="02000000000000000000" pitchFamily="2" charset="-78"/>
                <a:cs typeface="Sakkal Majalla" panose="02000000000000000000" pitchFamily="2" charset="-78"/>
              </a:rPr>
              <a:t>OER Commons </a:t>
            </a:r>
            <a:r>
              <a:rPr lang="ar-TN" sz="2800" dirty="0">
                <a:latin typeface="Sakkal Majalla" panose="02000000000000000000" pitchFamily="2" charset="-78"/>
                <a:cs typeface="Sakkal Majalla" panose="02000000000000000000" pitchFamily="2" charset="-78"/>
              </a:rPr>
              <a:t>التي توفر مكتبة كبيرة من الموارد التعليمية المفتوحة.</a:t>
            </a:r>
          </a:p>
          <a:p>
            <a:pPr marL="342900" indent="-342900">
              <a:buFont typeface="Wingdings" panose="05000000000000000000" pitchFamily="2" charset="2"/>
              <a:buChar char="v"/>
            </a:pPr>
            <a:r>
              <a:rPr lang="ar-TN" sz="2800" dirty="0">
                <a:latin typeface="Sakkal Majalla" panose="02000000000000000000" pitchFamily="2" charset="-78"/>
                <a:cs typeface="Sakkal Majalla" panose="02000000000000000000" pitchFamily="2" charset="-78"/>
              </a:rPr>
              <a:t>التسويق والتعميم: بمجرد نشر الموارد، يمكن التواصل مع مؤسسات تعليمية أو مجتمعات تعليمية لتعميم الموارد وزيادة الوعي بوجودها.</a:t>
            </a:r>
          </a:p>
          <a:p>
            <a:pPr marL="342900" indent="-342900">
              <a:buFont typeface="Wingdings" panose="05000000000000000000" pitchFamily="2" charset="2"/>
              <a:buChar char="v"/>
            </a:pPr>
            <a:r>
              <a:rPr lang="ar-TN" sz="2800" dirty="0">
                <a:latin typeface="Sakkal Majalla" panose="02000000000000000000" pitchFamily="2" charset="-78"/>
                <a:cs typeface="Sakkal Majalla" panose="02000000000000000000" pitchFamily="2" charset="-78"/>
              </a:rPr>
              <a:t>التعاون والمساهمة: قم بالتعاون مع الآخرين في تطوير وتحسين الموارد التعليمية المفتوحة. قد يكون هناك فرص للمشاركة في مشاريع مشتركة أو تطوير موارد جديدة بالتعاون مع مجموعة من المهتمين بالموضوع نفسه.</a:t>
            </a:r>
            <a:endParaRPr lang="en-US" sz="2800"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824586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37</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10" name="TextBox 9">
            <a:extLst>
              <a:ext uri="{FF2B5EF4-FFF2-40B4-BE49-F238E27FC236}">
                <a16:creationId xmlns:a16="http://schemas.microsoft.com/office/drawing/2014/main" id="{F711CC6B-E9AE-0B29-8A48-5862ACF7FF19}"/>
              </a:ext>
            </a:extLst>
          </p:cNvPr>
          <p:cNvSpPr txBox="1"/>
          <p:nvPr/>
        </p:nvSpPr>
        <p:spPr>
          <a:xfrm>
            <a:off x="111761" y="686784"/>
            <a:ext cx="9532208" cy="430887"/>
          </a:xfrm>
          <a:prstGeom prst="rect">
            <a:avLst/>
          </a:prstGeom>
          <a:noFill/>
        </p:spPr>
        <p:txBody>
          <a:bodyPr wrap="square">
            <a:spAutoFit/>
          </a:bodyPr>
          <a:lstStyle/>
          <a:p>
            <a:r>
              <a:rPr lang="ar-SA" sz="2200" dirty="0">
                <a:solidFill>
                  <a:srgbClr val="A9894C"/>
                </a:solidFill>
                <a:latin typeface="TS Safaa Bold" panose="00000800000000000000" pitchFamily="50" charset="-78"/>
                <a:ea typeface="+mj-ea"/>
                <a:cs typeface="TS Safaa Bold" panose="00000800000000000000" pitchFamily="50" charset="-78"/>
              </a:rPr>
              <a:t>أمثلة عن كيفية نشر الموارد التعليمية المفتوحة</a:t>
            </a:r>
            <a:endParaRPr lang="en-US" dirty="0">
              <a:latin typeface="TS Safaa Bold" panose="020B0604020202020204" charset="-78"/>
              <a:cs typeface="TS Safaa Bold" panose="020B0604020202020204" charset="-78"/>
            </a:endParaRPr>
          </a:p>
        </p:txBody>
      </p:sp>
      <p:sp>
        <p:nvSpPr>
          <p:cNvPr id="4" name="TextBox 3">
            <a:extLst>
              <a:ext uri="{FF2B5EF4-FFF2-40B4-BE49-F238E27FC236}">
                <a16:creationId xmlns:a16="http://schemas.microsoft.com/office/drawing/2014/main" id="{E29B1092-A50F-72A3-DC9F-2DB2B2F1FF24}"/>
              </a:ext>
            </a:extLst>
          </p:cNvPr>
          <p:cNvSpPr txBox="1"/>
          <p:nvPr/>
        </p:nvSpPr>
        <p:spPr>
          <a:xfrm>
            <a:off x="2164465" y="1880770"/>
            <a:ext cx="8162947" cy="3539430"/>
          </a:xfrm>
          <a:prstGeom prst="rect">
            <a:avLst/>
          </a:prstGeom>
          <a:noFill/>
        </p:spPr>
        <p:txBody>
          <a:bodyPr wrap="square">
            <a:spAutoFit/>
          </a:bodyPr>
          <a:lstStyle/>
          <a:p>
            <a:pPr marL="457200" indent="-457200" algn="just">
              <a:buFont typeface="Wingdings" panose="05000000000000000000" pitchFamily="2" charset="2"/>
              <a:buChar char="v"/>
            </a:pPr>
            <a:r>
              <a:rPr lang="ar-SA" sz="2800" b="1" dirty="0">
                <a:latin typeface="Sakkal Majalla" panose="02000000000000000000" pitchFamily="2" charset="-78"/>
                <a:cs typeface="Sakkal Majalla" panose="02000000000000000000" pitchFamily="2" charset="-78"/>
              </a:rPr>
              <a:t>	</a:t>
            </a:r>
            <a:r>
              <a:rPr lang="en-US" sz="2800" b="1" dirty="0">
                <a:latin typeface="Sakkal Majalla" panose="02000000000000000000" pitchFamily="2" charset="-78"/>
                <a:cs typeface="Sakkal Majalla" panose="02000000000000000000" pitchFamily="2" charset="-78"/>
              </a:rPr>
              <a:t>GitHub </a:t>
            </a:r>
            <a:r>
              <a:rPr lang="ar-SA" sz="2800" b="1" dirty="0">
                <a:latin typeface="Sakkal Majalla" panose="02000000000000000000" pitchFamily="2" charset="-78"/>
                <a:cs typeface="Sakkal Majalla" panose="02000000000000000000" pitchFamily="2" charset="-78"/>
              </a:rPr>
              <a:t> </a:t>
            </a:r>
            <a:r>
              <a:rPr lang="ar-TN" sz="2800" b="1" dirty="0">
                <a:latin typeface="Sakkal Majalla" panose="02000000000000000000" pitchFamily="2" charset="-78"/>
                <a:cs typeface="Sakkal Majalla" panose="02000000000000000000" pitchFamily="2" charset="-78"/>
              </a:rPr>
              <a:t>هو منصة تطوير برمجيات تسمح للمطورين بالتعاون في كتابة وإدارة ونشر البرمجيات. تعتبر </a:t>
            </a:r>
            <a:r>
              <a:rPr lang="en-US" sz="2800" b="1" dirty="0">
                <a:latin typeface="Sakkal Majalla" panose="02000000000000000000" pitchFamily="2" charset="-78"/>
                <a:cs typeface="Sakkal Majalla" panose="02000000000000000000" pitchFamily="2" charset="-78"/>
              </a:rPr>
              <a:t>GitHub </a:t>
            </a:r>
            <a:r>
              <a:rPr lang="ar-TN" sz="2800" b="1" dirty="0">
                <a:latin typeface="Sakkal Majalla" panose="02000000000000000000" pitchFamily="2" charset="-78"/>
                <a:cs typeface="Sakkal Majalla" panose="02000000000000000000" pitchFamily="2" charset="-78"/>
              </a:rPr>
              <a:t>أحد أشهر منصات التحكم في إصدارات البرمجيات وتخزينها عبر الإنترنت، وتوفر مجموعة من الأدوات لإدارة عمليات التطوير والتعاون بين المطورين.</a:t>
            </a:r>
          </a:p>
          <a:p>
            <a:pPr marL="457200" indent="-457200" algn="just">
              <a:buFont typeface="Wingdings" panose="05000000000000000000" pitchFamily="2" charset="2"/>
              <a:buChar char="v"/>
            </a:pPr>
            <a:endParaRPr lang="ar-TN" sz="2800" b="1" dirty="0">
              <a:latin typeface="Sakkal Majalla" panose="02000000000000000000" pitchFamily="2" charset="-78"/>
              <a:cs typeface="Sakkal Majalla" panose="02000000000000000000" pitchFamily="2" charset="-78"/>
            </a:endParaRPr>
          </a:p>
          <a:p>
            <a:pPr marL="457200" indent="-457200" algn="just">
              <a:buFont typeface="Wingdings" panose="05000000000000000000" pitchFamily="2" charset="2"/>
              <a:buChar char="v"/>
            </a:pPr>
            <a:r>
              <a:rPr lang="ar-TN" sz="2800" b="1" dirty="0">
                <a:latin typeface="Sakkal Majalla" panose="02000000000000000000" pitchFamily="2" charset="-78"/>
                <a:cs typeface="Sakkal Majalla" panose="02000000000000000000" pitchFamily="2" charset="-78"/>
              </a:rPr>
              <a:t>يُستخدم </a:t>
            </a:r>
            <a:r>
              <a:rPr lang="en-US" sz="2800" b="1" dirty="0">
                <a:latin typeface="Sakkal Majalla" panose="02000000000000000000" pitchFamily="2" charset="-78"/>
                <a:cs typeface="Sakkal Majalla" panose="02000000000000000000" pitchFamily="2" charset="-78"/>
              </a:rPr>
              <a:t>GitHub </a:t>
            </a:r>
            <a:r>
              <a:rPr lang="ar-TN" sz="2800" b="1" dirty="0">
                <a:latin typeface="Sakkal Majalla" panose="02000000000000000000" pitchFamily="2" charset="-78"/>
                <a:cs typeface="Sakkal Majalla" panose="02000000000000000000" pitchFamily="2" charset="-78"/>
              </a:rPr>
              <a:t>على نطاق واسع في المجتمع التقني كأداة أساسية لتطوير وإدارة البرمجيات، وتعتبر منصة مهمة لتعزيز التعاون والشفافية في عمليات التطوير البرمجي.</a:t>
            </a:r>
            <a:endParaRPr lang="en-US" sz="2800" b="1"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54435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38</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10" name="TextBox 9">
            <a:extLst>
              <a:ext uri="{FF2B5EF4-FFF2-40B4-BE49-F238E27FC236}">
                <a16:creationId xmlns:a16="http://schemas.microsoft.com/office/drawing/2014/main" id="{F711CC6B-E9AE-0B29-8A48-5862ACF7FF19}"/>
              </a:ext>
            </a:extLst>
          </p:cNvPr>
          <p:cNvSpPr txBox="1"/>
          <p:nvPr/>
        </p:nvSpPr>
        <p:spPr>
          <a:xfrm>
            <a:off x="111761" y="686784"/>
            <a:ext cx="9532208" cy="430887"/>
          </a:xfrm>
          <a:prstGeom prst="rect">
            <a:avLst/>
          </a:prstGeom>
          <a:noFill/>
        </p:spPr>
        <p:txBody>
          <a:bodyPr wrap="square">
            <a:spAutoFit/>
          </a:bodyPr>
          <a:lstStyle/>
          <a:p>
            <a:r>
              <a:rPr lang="ar-SA" sz="2200" dirty="0">
                <a:solidFill>
                  <a:srgbClr val="A9894C"/>
                </a:solidFill>
                <a:latin typeface="TS Safaa Bold" panose="00000800000000000000" pitchFamily="50" charset="-78"/>
                <a:ea typeface="+mj-ea"/>
                <a:cs typeface="TS Safaa Bold" panose="00000800000000000000" pitchFamily="50" charset="-78"/>
              </a:rPr>
              <a:t>أمثلة عن كيفية نشر الموارد التعليمية المفتوحة</a:t>
            </a:r>
            <a:endParaRPr lang="en-US" dirty="0">
              <a:latin typeface="TS Safaa Bold" panose="020B0604020202020204" charset="-78"/>
              <a:cs typeface="TS Safaa Bold" panose="020B0604020202020204" charset="-78"/>
            </a:endParaRPr>
          </a:p>
        </p:txBody>
      </p:sp>
      <p:sp>
        <p:nvSpPr>
          <p:cNvPr id="3" name="TextBox 2">
            <a:extLst>
              <a:ext uri="{FF2B5EF4-FFF2-40B4-BE49-F238E27FC236}">
                <a16:creationId xmlns:a16="http://schemas.microsoft.com/office/drawing/2014/main" id="{1EE3467D-318D-A006-77CE-036DEE4E662A}"/>
              </a:ext>
            </a:extLst>
          </p:cNvPr>
          <p:cNvSpPr txBox="1"/>
          <p:nvPr/>
        </p:nvSpPr>
        <p:spPr>
          <a:xfrm>
            <a:off x="111761" y="1464096"/>
            <a:ext cx="11798588" cy="3970318"/>
          </a:xfrm>
          <a:prstGeom prst="rect">
            <a:avLst/>
          </a:prstGeom>
          <a:noFill/>
        </p:spPr>
        <p:txBody>
          <a:bodyPr wrap="square">
            <a:spAutoFit/>
          </a:bodyPr>
          <a:lstStyle/>
          <a:p>
            <a:r>
              <a:rPr lang="ar-TN" sz="2800" b="1" dirty="0">
                <a:latin typeface="Sakkal Majalla" panose="02000000000000000000" pitchFamily="2" charset="-78"/>
                <a:cs typeface="Sakkal Majalla" panose="02000000000000000000" pitchFamily="2" charset="-78"/>
              </a:rPr>
              <a:t>الميزات الرئيسية لـ </a:t>
            </a:r>
            <a:r>
              <a:rPr lang="en-US" sz="2800" b="1" dirty="0">
                <a:latin typeface="Sakkal Majalla" panose="02000000000000000000" pitchFamily="2" charset="-78"/>
                <a:cs typeface="Sakkal Majalla" panose="02000000000000000000" pitchFamily="2" charset="-78"/>
              </a:rPr>
              <a:t>GitHub </a:t>
            </a:r>
            <a:r>
              <a:rPr lang="ar-TN" sz="2800" b="1" dirty="0">
                <a:latin typeface="Sakkal Majalla" panose="02000000000000000000" pitchFamily="2" charset="-78"/>
                <a:cs typeface="Sakkal Majalla" panose="02000000000000000000" pitchFamily="2" charset="-78"/>
              </a:rPr>
              <a:t>تشمل:</a:t>
            </a:r>
          </a:p>
          <a:p>
            <a:pPr algn="just"/>
            <a:r>
              <a:rPr lang="ar-TN" sz="2800" b="1" dirty="0">
                <a:latin typeface="Sakkal Majalla" panose="02000000000000000000" pitchFamily="2" charset="-78"/>
                <a:cs typeface="Sakkal Majalla" panose="02000000000000000000" pitchFamily="2" charset="-78"/>
              </a:rPr>
              <a:t>1. نظام التحكم في الإصدارات</a:t>
            </a:r>
            <a:r>
              <a:rPr lang="en-US" sz="2800" b="1" dirty="0">
                <a:latin typeface="Sakkal Majalla" panose="02000000000000000000" pitchFamily="2" charset="-78"/>
                <a:cs typeface="Sakkal Majalla" panose="02000000000000000000" pitchFamily="2" charset="-78"/>
              </a:rPr>
              <a:t> Version Control System - VCS: </a:t>
            </a:r>
            <a:r>
              <a:rPr lang="ar-TN" sz="2800" b="1" dirty="0">
                <a:latin typeface="Sakkal Majalla" panose="02000000000000000000" pitchFamily="2" charset="-78"/>
                <a:cs typeface="Sakkal Majalla" panose="02000000000000000000" pitchFamily="2" charset="-78"/>
              </a:rPr>
              <a:t>يوفر </a:t>
            </a:r>
            <a:r>
              <a:rPr lang="en-US" sz="2800" b="1" dirty="0">
                <a:latin typeface="Sakkal Majalla" panose="02000000000000000000" pitchFamily="2" charset="-78"/>
                <a:cs typeface="Sakkal Majalla" panose="02000000000000000000" pitchFamily="2" charset="-78"/>
              </a:rPr>
              <a:t>GitHub </a:t>
            </a:r>
            <a:r>
              <a:rPr lang="ar-TN" sz="2800" b="1" dirty="0">
                <a:latin typeface="Sakkal Majalla" panose="02000000000000000000" pitchFamily="2" charset="-78"/>
                <a:cs typeface="Sakkal Majalla" panose="02000000000000000000" pitchFamily="2" charset="-78"/>
              </a:rPr>
              <a:t>نظامًا فعالًا لتتبع تغييرات البرمجيات عبر الوقت، مما يسمح للمطورين بإدارة إصدارات البرمجيات بشكل مرن وسهل.</a:t>
            </a:r>
          </a:p>
          <a:p>
            <a:pPr algn="just"/>
            <a:r>
              <a:rPr lang="ar-TN" sz="2800" b="1" dirty="0">
                <a:latin typeface="Sakkal Majalla" panose="02000000000000000000" pitchFamily="2" charset="-78"/>
                <a:cs typeface="Sakkal Majalla" panose="02000000000000000000" pitchFamily="2" charset="-78"/>
              </a:rPr>
              <a:t>2. التعاون والمشاركة: يتيح </a:t>
            </a:r>
            <a:r>
              <a:rPr lang="en-US" sz="2800" b="1" dirty="0">
                <a:latin typeface="Sakkal Majalla" panose="02000000000000000000" pitchFamily="2" charset="-78"/>
                <a:cs typeface="Sakkal Majalla" panose="02000000000000000000" pitchFamily="2" charset="-78"/>
              </a:rPr>
              <a:t>GitHub </a:t>
            </a:r>
            <a:r>
              <a:rPr lang="ar-TN" sz="2800" b="1" dirty="0">
                <a:latin typeface="Sakkal Majalla" panose="02000000000000000000" pitchFamily="2" charset="-78"/>
                <a:cs typeface="Sakkal Majalla" panose="02000000000000000000" pitchFamily="2" charset="-78"/>
              </a:rPr>
              <a:t>للمطورين العمل معًا على مشاريع برمجية مشتركة، حيث يمكن للمستخدمين المشاركة في إنشاء وتعديل ومراجعة الشفرة المصدرية والمستندات.</a:t>
            </a:r>
          </a:p>
          <a:p>
            <a:pPr algn="just"/>
            <a:r>
              <a:rPr lang="ar-TN" sz="2800" b="1" dirty="0">
                <a:latin typeface="Sakkal Majalla" panose="02000000000000000000" pitchFamily="2" charset="-78"/>
                <a:cs typeface="Sakkal Majalla" panose="02000000000000000000" pitchFamily="2" charset="-78"/>
              </a:rPr>
              <a:t>3. إدارة المشاريع: يمكن للمطورين استخدام </a:t>
            </a:r>
            <a:r>
              <a:rPr lang="en-US" sz="2800" b="1" dirty="0">
                <a:latin typeface="Sakkal Majalla" panose="02000000000000000000" pitchFamily="2" charset="-78"/>
                <a:cs typeface="Sakkal Majalla" panose="02000000000000000000" pitchFamily="2" charset="-78"/>
              </a:rPr>
              <a:t>GitHub </a:t>
            </a:r>
            <a:r>
              <a:rPr lang="ar-TN" sz="2800" b="1" dirty="0">
                <a:latin typeface="Sakkal Majalla" panose="02000000000000000000" pitchFamily="2" charset="-78"/>
                <a:cs typeface="Sakkal Majalla" panose="02000000000000000000" pitchFamily="2" charset="-78"/>
              </a:rPr>
              <a:t>لإدارة المشاريع بشكل شامل، بما في ذلك تتبع المشاكل، وتنظيم المهام، وإدارة الإصدارات، وتوثيق البرمجيات.</a:t>
            </a:r>
          </a:p>
          <a:p>
            <a:pPr algn="just"/>
            <a:r>
              <a:rPr lang="ar-TN" sz="2800" b="1" dirty="0">
                <a:latin typeface="Sakkal Majalla" panose="02000000000000000000" pitchFamily="2" charset="-78"/>
                <a:cs typeface="Sakkal Majalla" panose="02000000000000000000" pitchFamily="2" charset="-78"/>
              </a:rPr>
              <a:t>4. الاستضافة عبر الإنترنت: يُعَتبر </a:t>
            </a:r>
            <a:r>
              <a:rPr lang="en-US" sz="2800" b="1" dirty="0">
                <a:latin typeface="Sakkal Majalla" panose="02000000000000000000" pitchFamily="2" charset="-78"/>
                <a:cs typeface="Sakkal Majalla" panose="02000000000000000000" pitchFamily="2" charset="-78"/>
              </a:rPr>
              <a:t>GitHub </a:t>
            </a:r>
            <a:r>
              <a:rPr lang="ar-TN" sz="2800" b="1" dirty="0">
                <a:latin typeface="Sakkal Majalla" panose="02000000000000000000" pitchFamily="2" charset="-78"/>
                <a:cs typeface="Sakkal Majalla" panose="02000000000000000000" pitchFamily="2" charset="-78"/>
              </a:rPr>
              <a:t>أيضًا منصة لاستضافة مستودعات البرمجيات عبر الإنترنت، مما يتيح للمطورين نشر مشاريعهم بسهولة والتحكم في إمكانية الوصول إليها.</a:t>
            </a:r>
          </a:p>
        </p:txBody>
      </p:sp>
    </p:spTree>
    <p:extLst>
      <p:ext uri="{BB962C8B-B14F-4D97-AF65-F5344CB8AC3E}">
        <p14:creationId xmlns:p14="http://schemas.microsoft.com/office/powerpoint/2010/main" val="139045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39</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10" name="TextBox 9">
            <a:extLst>
              <a:ext uri="{FF2B5EF4-FFF2-40B4-BE49-F238E27FC236}">
                <a16:creationId xmlns:a16="http://schemas.microsoft.com/office/drawing/2014/main" id="{F711CC6B-E9AE-0B29-8A48-5862ACF7FF19}"/>
              </a:ext>
            </a:extLst>
          </p:cNvPr>
          <p:cNvSpPr txBox="1"/>
          <p:nvPr/>
        </p:nvSpPr>
        <p:spPr>
          <a:xfrm>
            <a:off x="469558" y="933919"/>
            <a:ext cx="9893642" cy="430887"/>
          </a:xfrm>
          <a:prstGeom prst="rect">
            <a:avLst/>
          </a:prstGeom>
          <a:noFill/>
        </p:spPr>
        <p:txBody>
          <a:bodyPr wrap="square">
            <a:spAutoFit/>
          </a:bodyPr>
          <a:lstStyle/>
          <a:p>
            <a:r>
              <a:rPr lang="ar-SA" sz="2200" dirty="0">
                <a:solidFill>
                  <a:srgbClr val="A9894C"/>
                </a:solidFill>
                <a:latin typeface="TS Safaa Bold" panose="00000800000000000000" pitchFamily="50" charset="-78"/>
                <a:ea typeface="+mj-ea"/>
                <a:cs typeface="TS Safaa Bold" panose="00000800000000000000" pitchFamily="50" charset="-78"/>
              </a:rPr>
              <a:t>أمثلة عن كيفية الاستفادة من  الموارد التعليمية المفتوحة</a:t>
            </a:r>
            <a:endParaRPr lang="en-US" dirty="0">
              <a:latin typeface="TS Safaa Bold" panose="020B0604020202020204" charset="-78"/>
              <a:cs typeface="TS Safaa Bold" panose="020B0604020202020204" charset="-78"/>
            </a:endParaRPr>
          </a:p>
        </p:txBody>
      </p:sp>
      <p:sp>
        <p:nvSpPr>
          <p:cNvPr id="3" name="TextBox 2">
            <a:extLst>
              <a:ext uri="{FF2B5EF4-FFF2-40B4-BE49-F238E27FC236}">
                <a16:creationId xmlns:a16="http://schemas.microsoft.com/office/drawing/2014/main" id="{B077DB48-51A5-9C8A-A3C2-9593EAADF98A}"/>
              </a:ext>
            </a:extLst>
          </p:cNvPr>
          <p:cNvSpPr txBox="1"/>
          <p:nvPr/>
        </p:nvSpPr>
        <p:spPr>
          <a:xfrm>
            <a:off x="0" y="1403073"/>
            <a:ext cx="12059920" cy="4832092"/>
          </a:xfrm>
          <a:prstGeom prst="rect">
            <a:avLst/>
          </a:prstGeom>
          <a:noFill/>
        </p:spPr>
        <p:txBody>
          <a:bodyPr wrap="square">
            <a:spAutoFit/>
          </a:bodyPr>
          <a:lstStyle/>
          <a:p>
            <a:pPr algn="just"/>
            <a:r>
              <a:rPr lang="ar-TN" sz="2800" dirty="0">
                <a:latin typeface="Sakkal Majalla" panose="02000000000000000000" pitchFamily="2" charset="-78"/>
                <a:cs typeface="Sakkal Majalla" panose="02000000000000000000" pitchFamily="2" charset="-78"/>
              </a:rPr>
              <a:t>تلخيص مبادرة </a:t>
            </a:r>
            <a:r>
              <a:rPr lang="en-US" sz="2800" dirty="0">
                <a:latin typeface="Sakkal Majalla" panose="02000000000000000000" pitchFamily="2" charset="-78"/>
                <a:cs typeface="Sakkal Majalla" panose="02000000000000000000" pitchFamily="2" charset="-78"/>
              </a:rPr>
              <a:t>OpenStax </a:t>
            </a:r>
            <a:r>
              <a:rPr lang="ar-TN" sz="2800" dirty="0">
                <a:latin typeface="Sakkal Majalla" panose="02000000000000000000" pitchFamily="2" charset="-78"/>
                <a:cs typeface="Sakkal Majalla" panose="02000000000000000000" pitchFamily="2" charset="-78"/>
              </a:rPr>
              <a:t>:</a:t>
            </a:r>
          </a:p>
          <a:p>
            <a:pPr algn="just"/>
            <a:r>
              <a:rPr lang="ar-TN" sz="2800" dirty="0">
                <a:latin typeface="Sakkal Majalla" panose="02000000000000000000" pitchFamily="2" charset="-78"/>
                <a:cs typeface="Sakkal Majalla" panose="02000000000000000000" pitchFamily="2" charset="-78"/>
              </a:rPr>
              <a:t>1. موارد تعليمية مجانية: </a:t>
            </a:r>
            <a:r>
              <a:rPr lang="en-US" sz="2800" dirty="0">
                <a:latin typeface="Sakkal Majalla" panose="02000000000000000000" pitchFamily="2" charset="-78"/>
                <a:cs typeface="Sakkal Majalla" panose="02000000000000000000" pitchFamily="2" charset="-78"/>
              </a:rPr>
              <a:t>OpenStax </a:t>
            </a:r>
            <a:r>
              <a:rPr lang="ar-TN" sz="2800" dirty="0">
                <a:latin typeface="Sakkal Majalla" panose="02000000000000000000" pitchFamily="2" charset="-78"/>
                <a:cs typeface="Sakkal Majalla" panose="02000000000000000000" pitchFamily="2" charset="-78"/>
              </a:rPr>
              <a:t>تقدم كتبًا دراسية مجانية عبر الإنترنت في مجموعة متنوعة من المواضيع الأكاديمية، مما يسمح للطلاب بالوصول إلى مصادر تعليمية جودة دون تكلفة.</a:t>
            </a:r>
          </a:p>
          <a:p>
            <a:pPr algn="just"/>
            <a:r>
              <a:rPr lang="ar-TN" sz="2800" dirty="0">
                <a:latin typeface="Sakkal Majalla" panose="02000000000000000000" pitchFamily="2" charset="-78"/>
                <a:cs typeface="Sakkal Majalla" panose="02000000000000000000" pitchFamily="2" charset="-78"/>
              </a:rPr>
              <a:t>2. جودة واحتواء متميز: تتميز كتب </a:t>
            </a:r>
            <a:r>
              <a:rPr lang="en-US" sz="2800" dirty="0">
                <a:latin typeface="Sakkal Majalla" panose="02000000000000000000" pitchFamily="2" charset="-78"/>
                <a:cs typeface="Sakkal Majalla" panose="02000000000000000000" pitchFamily="2" charset="-78"/>
              </a:rPr>
              <a:t>OpenStax </a:t>
            </a:r>
            <a:r>
              <a:rPr lang="ar-TN" sz="2800" dirty="0">
                <a:latin typeface="Sakkal Majalla" panose="02000000000000000000" pitchFamily="2" charset="-78"/>
                <a:cs typeface="Sakkal Majalla" panose="02000000000000000000" pitchFamily="2" charset="-78"/>
              </a:rPr>
              <a:t>بجودة عالية واحتواء متميز، حيث يشارك في تطويرها ومراجعتها وتحديثها مئات المؤلفين والمراجعين المتطوعين.</a:t>
            </a:r>
          </a:p>
          <a:p>
            <a:pPr algn="just"/>
            <a:r>
              <a:rPr lang="ar-TN" sz="2800" dirty="0">
                <a:latin typeface="Sakkal Majalla" panose="02000000000000000000" pitchFamily="2" charset="-78"/>
                <a:cs typeface="Sakkal Majalla" panose="02000000000000000000" pitchFamily="2" charset="-78"/>
              </a:rPr>
              <a:t>3. تنوع المواضيع والمجالات الأكاديمية: تغطي كتب </a:t>
            </a:r>
            <a:r>
              <a:rPr lang="en-US" sz="2800" dirty="0">
                <a:latin typeface="Sakkal Majalla" panose="02000000000000000000" pitchFamily="2" charset="-78"/>
                <a:cs typeface="Sakkal Majalla" panose="02000000000000000000" pitchFamily="2" charset="-78"/>
              </a:rPr>
              <a:t>OpenStax </a:t>
            </a:r>
            <a:r>
              <a:rPr lang="ar-TN" sz="2800" dirty="0">
                <a:latin typeface="Sakkal Majalla" panose="02000000000000000000" pitchFamily="2" charset="-78"/>
                <a:cs typeface="Sakkal Majalla" panose="02000000000000000000" pitchFamily="2" charset="-78"/>
              </a:rPr>
              <a:t>مجموعة واسعة من المواضيع الأكاديمية بما في ذلك العلوم الطبيعية، والرياضيات، والعلوم الاجتماعية، والعلوم الإنسانية، والأعمال، والاقتصاد، والهندسة.</a:t>
            </a:r>
          </a:p>
          <a:p>
            <a:pPr algn="just"/>
            <a:r>
              <a:rPr lang="ar-TN" sz="2800" dirty="0">
                <a:latin typeface="Sakkal Majalla" panose="02000000000000000000" pitchFamily="2" charset="-78"/>
                <a:cs typeface="Sakkal Majalla" panose="02000000000000000000" pitchFamily="2" charset="-78"/>
              </a:rPr>
              <a:t>4. تعاون المجتمع العالمي: تعتمد مبادرة </a:t>
            </a:r>
            <a:r>
              <a:rPr lang="en-US" sz="2800" dirty="0">
                <a:latin typeface="Sakkal Majalla" panose="02000000000000000000" pitchFamily="2" charset="-78"/>
                <a:cs typeface="Sakkal Majalla" panose="02000000000000000000" pitchFamily="2" charset="-78"/>
              </a:rPr>
              <a:t>OpenStax </a:t>
            </a:r>
            <a:r>
              <a:rPr lang="ar-TN" sz="2800" dirty="0">
                <a:latin typeface="Sakkal Majalla" panose="02000000000000000000" pitchFamily="2" charset="-78"/>
                <a:cs typeface="Sakkal Majalla" panose="02000000000000000000" pitchFamily="2" charset="-78"/>
              </a:rPr>
              <a:t>على تعاون المجتمع العالمي، حيث يتطوع مئات المساهمين من مختلف أنحاء العالم في تطوير الموارد التعليمية وجعلها متاحة للجميع عبر الإنترنت.</a:t>
            </a:r>
          </a:p>
          <a:p>
            <a:pPr algn="just"/>
            <a:r>
              <a:rPr lang="en-US" sz="2800" dirty="0">
                <a:latin typeface="Sakkal Majalla" panose="02000000000000000000" pitchFamily="2" charset="-78"/>
                <a:cs typeface="Sakkal Majalla" panose="02000000000000000000" pitchFamily="2" charset="-78"/>
              </a:rPr>
              <a:t>OpenStax </a:t>
            </a:r>
            <a:r>
              <a:rPr lang="ar-TN" sz="2800" dirty="0">
                <a:latin typeface="Sakkal Majalla" panose="02000000000000000000" pitchFamily="2" charset="-78"/>
                <a:cs typeface="Sakkal Majalla" panose="02000000000000000000" pitchFamily="2" charset="-78"/>
              </a:rPr>
              <a:t>تمثل مصدرًا هامًا للتعلم المجاني والمتاح للجميع، وتسعى لتوفير موارد تعليمية مجانية وجودة عالية للطلاب والمدرسين في جميع أنحاء العالم.</a:t>
            </a:r>
            <a:endParaRPr lang="en-US" sz="2800"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49859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a:xfrm>
            <a:off x="209709" y="652915"/>
            <a:ext cx="10411325" cy="663993"/>
          </a:xfrm>
        </p:spPr>
        <p:txBody>
          <a:bodyPr>
            <a:normAutofit fontScale="90000"/>
          </a:bodyPr>
          <a:lstStyle/>
          <a:p>
            <a:r>
              <a:rPr lang="ar-SA" sz="2400" dirty="0"/>
              <a:t>المحور الأول: مفهوم وأهمية بيئات التعلم الإلكتروني التفاعلية</a:t>
            </a:r>
          </a:p>
        </p:txBody>
      </p:sp>
      <p:sp>
        <p:nvSpPr>
          <p:cNvPr id="3" name="عنصر نائب للمحتوى 2">
            <a:extLst>
              <a:ext uri="{FF2B5EF4-FFF2-40B4-BE49-F238E27FC236}">
                <a16:creationId xmlns:a16="http://schemas.microsoft.com/office/drawing/2014/main" id="{A1571168-A1DA-4F31-ABBC-561ADC257CFE}"/>
              </a:ext>
            </a:extLst>
          </p:cNvPr>
          <p:cNvSpPr>
            <a:spLocks noGrp="1"/>
          </p:cNvSpPr>
          <p:nvPr>
            <p:ph idx="1"/>
          </p:nvPr>
        </p:nvSpPr>
        <p:spPr>
          <a:xfrm>
            <a:off x="3738623" y="1787071"/>
            <a:ext cx="8326122" cy="4763071"/>
          </a:xfrm>
        </p:spPr>
        <p:txBody>
          <a:bodyPr>
            <a:noAutofit/>
          </a:bodyPr>
          <a:lstStyle/>
          <a:p>
            <a:pPr marL="0" indent="0" algn="just">
              <a:lnSpc>
                <a:spcPct val="150000"/>
              </a:lnSpc>
              <a:spcBef>
                <a:spcPts val="0"/>
              </a:spcBef>
              <a:buNone/>
            </a:pPr>
            <a:r>
              <a:rPr lang="ar-SA" sz="2300" b="1" dirty="0">
                <a:latin typeface="Sakkal Majalla" panose="02000000000000000000" pitchFamily="2" charset="-78"/>
                <a:ea typeface="GE SS Text Light"/>
                <a:cs typeface="Sakkal Majalla" panose="02000000000000000000" pitchFamily="2" charset="-78"/>
              </a:rPr>
              <a:t>1. التعريف ببيئات التعلم الإلكتروني:  تعريف بمفهوم بيئات التعلم الإلكتروني وتوضيح كيفية تحسين عملية التعلم.</a:t>
            </a:r>
          </a:p>
          <a:p>
            <a:pPr marL="0" indent="0" algn="just">
              <a:lnSpc>
                <a:spcPct val="150000"/>
              </a:lnSpc>
              <a:spcBef>
                <a:spcPts val="0"/>
              </a:spcBef>
              <a:buNone/>
            </a:pPr>
            <a:r>
              <a:rPr lang="ar-SA" sz="2300" b="1" dirty="0">
                <a:latin typeface="Sakkal Majalla" panose="02000000000000000000" pitchFamily="2" charset="-78"/>
                <a:ea typeface="GE SS Text Light"/>
                <a:cs typeface="Sakkal Majalla" panose="02000000000000000000" pitchFamily="2" charset="-78"/>
              </a:rPr>
              <a:t>2. أهمية التفاعل في التعلم الإلكتروني: أهمية التفاعل في بيئات التعلم الإلكتروني وتأثيرها على معدلات التعلم والفهم.</a:t>
            </a:r>
          </a:p>
          <a:p>
            <a:pPr marL="0" indent="0" algn="just">
              <a:lnSpc>
                <a:spcPct val="150000"/>
              </a:lnSpc>
              <a:spcBef>
                <a:spcPts val="0"/>
              </a:spcBef>
              <a:buNone/>
            </a:pPr>
            <a:r>
              <a:rPr lang="ar-SA" sz="2300" b="1" dirty="0">
                <a:latin typeface="Sakkal Majalla" panose="02000000000000000000" pitchFamily="2" charset="-78"/>
                <a:ea typeface="GE SS Text Light"/>
                <a:cs typeface="Sakkal Majalla" panose="02000000000000000000" pitchFamily="2" charset="-78"/>
              </a:rPr>
              <a:t>3. فوائد بيئات التعلم الإلكتروني التفاعلية:  استعراض الفوائد التي تقدمها بيئات التعلم الإلكتروني </a:t>
            </a:r>
            <a:endParaRPr lang="en-US" sz="2300" b="1" dirty="0">
              <a:latin typeface="Sakkal Majalla" panose="02000000000000000000" pitchFamily="2" charset="-78"/>
              <a:ea typeface="GE SS Text Light"/>
              <a:cs typeface="Sakkal Majalla" panose="02000000000000000000" pitchFamily="2" charset="-78"/>
            </a:endParaRPr>
          </a:p>
          <a:p>
            <a:pPr marL="0" indent="0" algn="just">
              <a:lnSpc>
                <a:spcPct val="150000"/>
              </a:lnSpc>
              <a:spcBef>
                <a:spcPts val="0"/>
              </a:spcBef>
              <a:buNone/>
            </a:pPr>
            <a:r>
              <a:rPr lang="ar-SA" sz="2300" b="1" dirty="0">
                <a:latin typeface="Sakkal Majalla" panose="02000000000000000000" pitchFamily="2" charset="-78"/>
                <a:ea typeface="GE SS Text Light"/>
                <a:cs typeface="Sakkal Majalla" panose="02000000000000000000" pitchFamily="2" charset="-78"/>
              </a:rPr>
              <a:t> 4. أمثلة عملية على بيئات التعلم الإلكتروني التفاعلية: - عرض أمثلة عملية وتجـــــــــــــــــــــــــــــــــــــــــــــــــــــــــــــــارب</a:t>
            </a:r>
            <a:r>
              <a:rPr lang="en-US" sz="2300" b="1" dirty="0">
                <a:latin typeface="Sakkal Majalla" panose="02000000000000000000" pitchFamily="2" charset="-78"/>
                <a:ea typeface="GE SS Text Light"/>
                <a:cs typeface="Sakkal Majalla" panose="02000000000000000000" pitchFamily="2" charset="-78"/>
              </a:rPr>
              <a:t> </a:t>
            </a:r>
            <a:r>
              <a:rPr lang="ar-SA" sz="2300" b="1" dirty="0">
                <a:latin typeface="Sakkal Majalla" panose="02000000000000000000" pitchFamily="2" charset="-78"/>
                <a:ea typeface="GE SS Text Light"/>
                <a:cs typeface="Sakkal Majalla" panose="02000000000000000000" pitchFamily="2" charset="-78"/>
              </a:rPr>
              <a:t>ناجحة  لاستخدام بيئات التعلم الإلكتروني التفاعلية في مجالات التعليم المختلفة.</a:t>
            </a:r>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4</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9" name="Picture 8">
            <a:extLst>
              <a:ext uri="{FF2B5EF4-FFF2-40B4-BE49-F238E27FC236}">
                <a16:creationId xmlns:a16="http://schemas.microsoft.com/office/drawing/2014/main" id="{A86351D0-67B9-3277-84D4-E5C6C8604811}"/>
              </a:ext>
            </a:extLst>
          </p:cNvPr>
          <p:cNvPicPr>
            <a:picLocks noChangeAspect="1"/>
          </p:cNvPicPr>
          <p:nvPr/>
        </p:nvPicPr>
        <p:blipFill>
          <a:blip r:embed="rId2"/>
          <a:stretch>
            <a:fillRect/>
          </a:stretch>
        </p:blipFill>
        <p:spPr>
          <a:xfrm>
            <a:off x="0" y="2002421"/>
            <a:ext cx="3559945" cy="3607170"/>
          </a:xfrm>
          <a:prstGeom prst="rect">
            <a:avLst/>
          </a:prstGeom>
        </p:spPr>
      </p:pic>
    </p:spTree>
    <p:extLst>
      <p:ext uri="{BB962C8B-B14F-4D97-AF65-F5344CB8AC3E}">
        <p14:creationId xmlns:p14="http://schemas.microsoft.com/office/powerpoint/2010/main" val="2171375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40</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10" name="TextBox 9">
            <a:extLst>
              <a:ext uri="{FF2B5EF4-FFF2-40B4-BE49-F238E27FC236}">
                <a16:creationId xmlns:a16="http://schemas.microsoft.com/office/drawing/2014/main" id="{F711CC6B-E9AE-0B29-8A48-5862ACF7FF19}"/>
              </a:ext>
            </a:extLst>
          </p:cNvPr>
          <p:cNvSpPr txBox="1"/>
          <p:nvPr/>
        </p:nvSpPr>
        <p:spPr>
          <a:xfrm>
            <a:off x="469558" y="933919"/>
            <a:ext cx="9124984" cy="430887"/>
          </a:xfrm>
          <a:prstGeom prst="rect">
            <a:avLst/>
          </a:prstGeom>
          <a:noFill/>
        </p:spPr>
        <p:txBody>
          <a:bodyPr wrap="square">
            <a:spAutoFit/>
          </a:bodyPr>
          <a:lstStyle/>
          <a:p>
            <a:r>
              <a:rPr lang="ar-SA" sz="2200" dirty="0">
                <a:solidFill>
                  <a:srgbClr val="A9894C"/>
                </a:solidFill>
                <a:latin typeface="TS Safaa Bold" panose="00000800000000000000" pitchFamily="50" charset="-78"/>
                <a:ea typeface="+mj-ea"/>
                <a:cs typeface="TS Safaa Bold" panose="00000800000000000000" pitchFamily="50" charset="-78"/>
              </a:rPr>
              <a:t>كيفية الاستفادة من  الموارد التعليمية المفتوحة</a:t>
            </a:r>
            <a:endParaRPr lang="en-US" dirty="0">
              <a:latin typeface="TS Safaa Bold" panose="020B0604020202020204" charset="-78"/>
              <a:cs typeface="TS Safaa Bold" panose="020B0604020202020204" charset="-78"/>
            </a:endParaRPr>
          </a:p>
        </p:txBody>
      </p:sp>
      <p:sp>
        <p:nvSpPr>
          <p:cNvPr id="4" name="TextBox 3">
            <a:extLst>
              <a:ext uri="{FF2B5EF4-FFF2-40B4-BE49-F238E27FC236}">
                <a16:creationId xmlns:a16="http://schemas.microsoft.com/office/drawing/2014/main" id="{EE46C264-C5A3-FC88-5D50-4DB1672A2E1D}"/>
              </a:ext>
            </a:extLst>
          </p:cNvPr>
          <p:cNvSpPr txBox="1"/>
          <p:nvPr/>
        </p:nvSpPr>
        <p:spPr>
          <a:xfrm>
            <a:off x="0" y="1429179"/>
            <a:ext cx="12109622" cy="4832092"/>
          </a:xfrm>
          <a:prstGeom prst="rect">
            <a:avLst/>
          </a:prstGeom>
          <a:noFill/>
        </p:spPr>
        <p:txBody>
          <a:bodyPr wrap="square">
            <a:spAutoFit/>
          </a:bodyPr>
          <a:lstStyle/>
          <a:p>
            <a:pPr algn="just"/>
            <a:r>
              <a:rPr lang="en-US" sz="2800" dirty="0">
                <a:latin typeface="Sakkal Majalla" panose="02000000000000000000" pitchFamily="2" charset="-78"/>
                <a:cs typeface="Sakkal Majalla" panose="02000000000000000000" pitchFamily="2" charset="-78"/>
              </a:rPr>
              <a:t>OER Commons </a:t>
            </a:r>
            <a:r>
              <a:rPr lang="ar-TN" sz="2800" dirty="0">
                <a:latin typeface="Sakkal Majalla" panose="02000000000000000000" pitchFamily="2" charset="-78"/>
                <a:cs typeface="Sakkal Majalla" panose="02000000000000000000" pitchFamily="2" charset="-78"/>
              </a:rPr>
              <a:t>هي منصة عبر الإنترنت تهدف إلى تعزيز الموارد التعليمية المفتوحة</a:t>
            </a:r>
            <a:r>
              <a:rPr lang="ar-SA" sz="2800" dirty="0">
                <a:latin typeface="Sakkal Majalla" panose="02000000000000000000" pitchFamily="2" charset="-78"/>
                <a:cs typeface="Sakkal Majalla" panose="02000000000000000000" pitchFamily="2" charset="-78"/>
              </a:rPr>
              <a:t> و</a:t>
            </a:r>
            <a:r>
              <a:rPr lang="ar-TN" sz="2800" dirty="0">
                <a:latin typeface="Sakkal Majalla" panose="02000000000000000000" pitchFamily="2" charset="-78"/>
                <a:cs typeface="Sakkal Majalla" panose="02000000000000000000" pitchFamily="2" charset="-78"/>
              </a:rPr>
              <a:t>تعتبر </a:t>
            </a:r>
            <a:r>
              <a:rPr lang="en-US" sz="2800" dirty="0">
                <a:latin typeface="Sakkal Majalla" panose="02000000000000000000" pitchFamily="2" charset="-78"/>
                <a:cs typeface="Sakkal Majalla" panose="02000000000000000000" pitchFamily="2" charset="-78"/>
              </a:rPr>
              <a:t>OER Commons </a:t>
            </a:r>
            <a:r>
              <a:rPr lang="ar-TN" sz="2800" dirty="0">
                <a:latin typeface="Sakkal Majalla" panose="02000000000000000000" pitchFamily="2" charset="-78"/>
                <a:cs typeface="Sakkal Majalla" panose="02000000000000000000" pitchFamily="2" charset="-78"/>
              </a:rPr>
              <a:t>مكتبة رقمية تجمع بين مئات الآلاف من الموارد التعليمية المفتوحة التي يمكن استخدامها وتعديلها وتوزيعها بحرية.</a:t>
            </a:r>
          </a:p>
          <a:p>
            <a:pPr algn="just"/>
            <a:endParaRPr lang="ar-TN" sz="2800" dirty="0">
              <a:latin typeface="Sakkal Majalla" panose="02000000000000000000" pitchFamily="2" charset="-78"/>
              <a:cs typeface="Sakkal Majalla" panose="02000000000000000000" pitchFamily="2" charset="-78"/>
            </a:endParaRPr>
          </a:p>
          <a:p>
            <a:pPr algn="just"/>
            <a:r>
              <a:rPr lang="ar-TN" sz="2800" dirty="0">
                <a:latin typeface="Sakkal Majalla" panose="02000000000000000000" pitchFamily="2" charset="-78"/>
                <a:cs typeface="Sakkal Majalla" panose="02000000000000000000" pitchFamily="2" charset="-78"/>
              </a:rPr>
              <a:t>1. مجموعة واسعة من الموارد: توفر </a:t>
            </a:r>
            <a:r>
              <a:rPr lang="en-US" sz="2800" dirty="0">
                <a:latin typeface="Sakkal Majalla" panose="02000000000000000000" pitchFamily="2" charset="-78"/>
                <a:cs typeface="Sakkal Majalla" panose="02000000000000000000" pitchFamily="2" charset="-78"/>
              </a:rPr>
              <a:t>OER Commons </a:t>
            </a:r>
            <a:r>
              <a:rPr lang="ar-TN" sz="2800" dirty="0">
                <a:latin typeface="Sakkal Majalla" panose="02000000000000000000" pitchFamily="2" charset="-78"/>
                <a:cs typeface="Sakkal Majalla" panose="02000000000000000000" pitchFamily="2" charset="-78"/>
              </a:rPr>
              <a:t>مجموعة كبيرة ومتنوعة من الموارد التعليمية المفتوحة، بما في ذلك الكتب الدراسية، والدروس، والمقاطع المرئية، والتطبيقات التعليمية، والتفاعلات الطلابية، وغيرها من المواد التعليمية.</a:t>
            </a:r>
          </a:p>
          <a:p>
            <a:pPr algn="just"/>
            <a:r>
              <a:rPr lang="ar-TN" sz="2800" dirty="0">
                <a:latin typeface="Sakkal Majalla" panose="02000000000000000000" pitchFamily="2" charset="-78"/>
                <a:cs typeface="Sakkal Majalla" panose="02000000000000000000" pitchFamily="2" charset="-78"/>
              </a:rPr>
              <a:t>2.   تنوع المواضيع والمستويات  : تغطي الموارد في </a:t>
            </a:r>
            <a:r>
              <a:rPr lang="en-US" sz="2800" dirty="0">
                <a:latin typeface="Sakkal Majalla" panose="02000000000000000000" pitchFamily="2" charset="-78"/>
                <a:cs typeface="Sakkal Majalla" panose="02000000000000000000" pitchFamily="2" charset="-78"/>
              </a:rPr>
              <a:t>OER Commons </a:t>
            </a:r>
            <a:r>
              <a:rPr lang="ar-TN" sz="2800" dirty="0">
                <a:latin typeface="Sakkal Majalla" panose="02000000000000000000" pitchFamily="2" charset="-78"/>
                <a:cs typeface="Sakkal Majalla" panose="02000000000000000000" pitchFamily="2" charset="-78"/>
              </a:rPr>
              <a:t>مجموعة واسعة من المواضيع التعليمية، بدءًا من المواد الأكاديمية في المدارس الابتدائية وحتى المواد الجامعية والتدريب المهني.</a:t>
            </a:r>
          </a:p>
          <a:p>
            <a:pPr algn="just"/>
            <a:r>
              <a:rPr lang="ar-TN" sz="2800" dirty="0">
                <a:latin typeface="Sakkal Majalla" panose="02000000000000000000" pitchFamily="2" charset="-78"/>
                <a:cs typeface="Sakkal Majalla" panose="02000000000000000000" pitchFamily="2" charset="-78"/>
              </a:rPr>
              <a:t>3.   التعاون والمشاركة  : يمكن للمستخدمين تحميل الموارد التعليمية الخاصة بهم ومشاركتها مع مجتمع </a:t>
            </a:r>
            <a:r>
              <a:rPr lang="en-US" sz="2800" dirty="0">
                <a:latin typeface="Sakkal Majalla" panose="02000000000000000000" pitchFamily="2" charset="-78"/>
                <a:cs typeface="Sakkal Majalla" panose="02000000000000000000" pitchFamily="2" charset="-78"/>
              </a:rPr>
              <a:t>OER Commons، </a:t>
            </a:r>
            <a:r>
              <a:rPr lang="ar-TN" sz="2800" dirty="0">
                <a:latin typeface="Sakkal Majalla" panose="02000000000000000000" pitchFamily="2" charset="-78"/>
                <a:cs typeface="Sakkal Majalla" panose="02000000000000000000" pitchFamily="2" charset="-78"/>
              </a:rPr>
              <a:t>كما يمكن للمستخدمين تعديل الموارد المتاحة وتكييفها لتناسب احتياجاتهم التعليمية الفريدة.</a:t>
            </a:r>
          </a:p>
          <a:p>
            <a:pPr algn="just"/>
            <a:r>
              <a:rPr lang="ar-TN" sz="2800" dirty="0">
                <a:latin typeface="Sakkal Majalla" panose="02000000000000000000" pitchFamily="2" charset="-78"/>
                <a:cs typeface="Sakkal Majalla" panose="02000000000000000000" pitchFamily="2" charset="-78"/>
              </a:rPr>
              <a:t>4.   الوصول المجاني  : توفر </a:t>
            </a:r>
            <a:r>
              <a:rPr lang="en-US" sz="2800" dirty="0">
                <a:latin typeface="Sakkal Majalla" panose="02000000000000000000" pitchFamily="2" charset="-78"/>
                <a:cs typeface="Sakkal Majalla" panose="02000000000000000000" pitchFamily="2" charset="-78"/>
              </a:rPr>
              <a:t>OER Commons </a:t>
            </a:r>
            <a:r>
              <a:rPr lang="ar-TN" sz="2800" dirty="0">
                <a:latin typeface="Sakkal Majalla" panose="02000000000000000000" pitchFamily="2" charset="-78"/>
                <a:cs typeface="Sakkal Majalla" panose="02000000000000000000" pitchFamily="2" charset="-78"/>
              </a:rPr>
              <a:t>جميع الموارد التعليمية بشكل مجاني للجمهور، مما يساهم في توفير فرص التعلم المتاحة للجميع بغض النظر عن الجنس أو العرق أو الخلفية الاقتصادية.</a:t>
            </a:r>
          </a:p>
        </p:txBody>
      </p:sp>
    </p:spTree>
    <p:extLst>
      <p:ext uri="{BB962C8B-B14F-4D97-AF65-F5344CB8AC3E}">
        <p14:creationId xmlns:p14="http://schemas.microsoft.com/office/powerpoint/2010/main" val="2157010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41</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a:xfrm>
            <a:off x="-345440" y="784995"/>
            <a:ext cx="10970125" cy="663993"/>
          </a:xfrm>
        </p:spPr>
        <p:txBody>
          <a:bodyPr>
            <a:normAutofit fontScale="90000"/>
          </a:bodyPr>
          <a:lstStyle/>
          <a:p>
            <a:r>
              <a:rPr lang="ar-TN" dirty="0"/>
              <a:t>تنوع الموارد التعليمية المفتوحة</a:t>
            </a:r>
            <a:r>
              <a:rPr lang="ar-SA" dirty="0"/>
              <a:t> والفوائد من استخدامها </a:t>
            </a:r>
            <a:br>
              <a:rPr lang="ar-TN" dirty="0"/>
            </a:br>
            <a:endParaRPr lang="en-US" dirty="0"/>
          </a:p>
        </p:txBody>
      </p:sp>
      <p:sp>
        <p:nvSpPr>
          <p:cNvPr id="10" name="TextBox 9">
            <a:extLst>
              <a:ext uri="{FF2B5EF4-FFF2-40B4-BE49-F238E27FC236}">
                <a16:creationId xmlns:a16="http://schemas.microsoft.com/office/drawing/2014/main" id="{A7878741-7661-C538-4F06-FDB1F0E4D26F}"/>
              </a:ext>
            </a:extLst>
          </p:cNvPr>
          <p:cNvSpPr txBox="1"/>
          <p:nvPr/>
        </p:nvSpPr>
        <p:spPr>
          <a:xfrm>
            <a:off x="1633491" y="2109314"/>
            <a:ext cx="8777834" cy="1477328"/>
          </a:xfrm>
          <a:prstGeom prst="rect">
            <a:avLst/>
          </a:prstGeom>
          <a:noFill/>
        </p:spPr>
        <p:txBody>
          <a:bodyPr wrap="square">
            <a:spAutoFit/>
          </a:bodyPr>
          <a:lstStyle/>
          <a:p>
            <a:r>
              <a:rPr lang="ar-TN" sz="3000" dirty="0">
                <a:latin typeface="Sakkal Majalla" panose="02000000000000000000" pitchFamily="2" charset="-78"/>
                <a:cs typeface="Sakkal Majalla" panose="02000000000000000000" pitchFamily="2" charset="-78"/>
              </a:rPr>
              <a:t>تنوع الموارد:</a:t>
            </a:r>
            <a:endParaRPr lang="ar-SA" sz="3000" dirty="0">
              <a:latin typeface="Sakkal Majalla" panose="02000000000000000000" pitchFamily="2" charset="-78"/>
              <a:cs typeface="Sakkal Majalla" panose="02000000000000000000" pitchFamily="2" charset="-78"/>
            </a:endParaRPr>
          </a:p>
          <a:p>
            <a:r>
              <a:rPr lang="ar-TN" sz="3000" dirty="0">
                <a:latin typeface="Sakkal Majalla" panose="02000000000000000000" pitchFamily="2" charset="-78"/>
                <a:cs typeface="Sakkal Majalla" panose="02000000000000000000" pitchFamily="2" charset="-78"/>
              </a:rPr>
              <a:t> تشمل </a:t>
            </a:r>
            <a:r>
              <a:rPr lang="ar-SA" sz="3000" dirty="0">
                <a:latin typeface="Sakkal Majalla" panose="02000000000000000000" pitchFamily="2" charset="-78"/>
                <a:cs typeface="Sakkal Majalla" panose="02000000000000000000" pitchFamily="2" charset="-78"/>
              </a:rPr>
              <a:t>الموارد التعليمية المفتوحة  </a:t>
            </a:r>
            <a:r>
              <a:rPr lang="en-US" sz="3000" dirty="0">
                <a:latin typeface="Sakkal Majalla" panose="02000000000000000000" pitchFamily="2" charset="-78"/>
                <a:cs typeface="Sakkal Majalla" panose="02000000000000000000" pitchFamily="2" charset="-78"/>
              </a:rPr>
              <a:t> </a:t>
            </a:r>
            <a:r>
              <a:rPr lang="ar-TN" sz="3000" dirty="0">
                <a:latin typeface="Sakkal Majalla" panose="02000000000000000000" pitchFamily="2" charset="-78"/>
                <a:cs typeface="Sakkal Majalla" panose="02000000000000000000" pitchFamily="2" charset="-78"/>
              </a:rPr>
              <a:t>مجموعة واسعة من المواد مثل الكتب الإلكترونية، المقررات الدراسية، المحاضرات، والمواد الصوتية والمرئية.</a:t>
            </a:r>
          </a:p>
        </p:txBody>
      </p:sp>
      <p:sp>
        <p:nvSpPr>
          <p:cNvPr id="2" name="TextBox 1">
            <a:extLst>
              <a:ext uri="{FF2B5EF4-FFF2-40B4-BE49-F238E27FC236}">
                <a16:creationId xmlns:a16="http://schemas.microsoft.com/office/drawing/2014/main" id="{384BD864-F964-FF41-0AF6-22107BF221BF}"/>
              </a:ext>
            </a:extLst>
          </p:cNvPr>
          <p:cNvSpPr txBox="1"/>
          <p:nvPr/>
        </p:nvSpPr>
        <p:spPr>
          <a:xfrm>
            <a:off x="4276165" y="3785303"/>
            <a:ext cx="6094520" cy="1938992"/>
          </a:xfrm>
          <a:prstGeom prst="rect">
            <a:avLst/>
          </a:prstGeom>
          <a:noFill/>
        </p:spPr>
        <p:txBody>
          <a:bodyPr wrap="square">
            <a:spAutoFit/>
          </a:bodyPr>
          <a:lstStyle/>
          <a:p>
            <a:r>
              <a:rPr lang="ar-TN" sz="3000" dirty="0">
                <a:latin typeface="Sakkal Majalla" panose="02000000000000000000" pitchFamily="2" charset="-78"/>
                <a:cs typeface="Sakkal Majalla" panose="02000000000000000000" pitchFamily="2" charset="-78"/>
              </a:rPr>
              <a:t>الفوائد:</a:t>
            </a:r>
          </a:p>
          <a:p>
            <a:r>
              <a:rPr lang="ar-TN" sz="3000" dirty="0">
                <a:latin typeface="Sakkal Majalla" panose="02000000000000000000" pitchFamily="2" charset="-78"/>
                <a:cs typeface="Sakkal Majalla" panose="02000000000000000000" pitchFamily="2" charset="-78"/>
              </a:rPr>
              <a:t>توفير التكاليف.</a:t>
            </a:r>
          </a:p>
          <a:p>
            <a:r>
              <a:rPr lang="ar-TN" sz="3000" dirty="0">
                <a:latin typeface="Sakkal Majalla" panose="02000000000000000000" pitchFamily="2" charset="-78"/>
                <a:cs typeface="Sakkal Majalla" panose="02000000000000000000" pitchFamily="2" charset="-78"/>
              </a:rPr>
              <a:t>زيادة الوصول إلى الموارد التعليمية.</a:t>
            </a:r>
          </a:p>
          <a:p>
            <a:r>
              <a:rPr lang="ar-TN" sz="3000" dirty="0">
                <a:latin typeface="Sakkal Majalla" panose="02000000000000000000" pitchFamily="2" charset="-78"/>
                <a:cs typeface="Sakkal Majalla" panose="02000000000000000000" pitchFamily="2" charset="-78"/>
              </a:rPr>
              <a:t>تعزيز التعلم التعاوني والتفاعلي.</a:t>
            </a:r>
          </a:p>
        </p:txBody>
      </p:sp>
    </p:spTree>
    <p:extLst>
      <p:ext uri="{BB962C8B-B14F-4D97-AF65-F5344CB8AC3E}">
        <p14:creationId xmlns:p14="http://schemas.microsoft.com/office/powerpoint/2010/main" val="125745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42</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a:xfrm>
            <a:off x="-111760" y="352756"/>
            <a:ext cx="10810240" cy="1238949"/>
          </a:xfrm>
        </p:spPr>
        <p:txBody>
          <a:bodyPr>
            <a:noAutofit/>
          </a:bodyPr>
          <a:lstStyle/>
          <a:p>
            <a:pPr algn="ctr">
              <a:lnSpc>
                <a:spcPct val="150000"/>
              </a:lnSpc>
            </a:pPr>
            <a:r>
              <a:rPr lang="ar-TN" sz="2200" dirty="0"/>
              <a:t>المحور الثالث</a:t>
            </a:r>
            <a:r>
              <a:rPr lang="ar-SA" sz="2200" dirty="0"/>
              <a:t>:</a:t>
            </a:r>
            <a:br>
              <a:rPr lang="ar-SA" sz="2200" dirty="0"/>
            </a:br>
            <a:r>
              <a:rPr lang="ar-TN" sz="2200" dirty="0"/>
              <a:t>مهارات البحث عن الموارد التعليمية التي تتلاءم مع المحتوى</a:t>
            </a:r>
            <a:br>
              <a:rPr lang="ar-TN" sz="2200" dirty="0"/>
            </a:br>
            <a:endParaRPr lang="en-US" sz="2200" dirty="0"/>
          </a:p>
        </p:txBody>
      </p:sp>
      <p:cxnSp>
        <p:nvCxnSpPr>
          <p:cNvPr id="2" name="Straight Connector 1">
            <a:extLst>
              <a:ext uri="{FF2B5EF4-FFF2-40B4-BE49-F238E27FC236}">
                <a16:creationId xmlns:a16="http://schemas.microsoft.com/office/drawing/2014/main" id="{3BA656D8-2F3F-93C4-01CE-9783D120E2F7}"/>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3" name="Title 3">
            <a:extLst>
              <a:ext uri="{FF2B5EF4-FFF2-40B4-BE49-F238E27FC236}">
                <a16:creationId xmlns:a16="http://schemas.microsoft.com/office/drawing/2014/main" id="{06B2133C-C506-74E8-4994-4645D76E2649}"/>
              </a:ext>
            </a:extLst>
          </p:cNvPr>
          <p:cNvSpPr txBox="1">
            <a:spLocks/>
          </p:cNvSpPr>
          <p:nvPr/>
        </p:nvSpPr>
        <p:spPr>
          <a:xfrm>
            <a:off x="7015459" y="2212205"/>
            <a:ext cx="4884603" cy="663993"/>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r>
              <a:rPr lang="ar-TN" sz="3000">
                <a:solidFill>
                  <a:schemeClr val="tx2"/>
                </a:solidFill>
                <a:latin typeface="Sakkal Majalla" panose="02000000000000000000" pitchFamily="2" charset="-78"/>
                <a:cs typeface="Sakkal Majalla" panose="02000000000000000000" pitchFamily="2" charset="-78"/>
              </a:rPr>
              <a:t>كيفية العثور على الموارد التعليمية المفتوحة</a:t>
            </a:r>
            <a:br>
              <a:rPr lang="ar-TN" sz="3000">
                <a:solidFill>
                  <a:schemeClr val="tx2"/>
                </a:solidFill>
                <a:latin typeface="Sakkal Majalla" panose="02000000000000000000" pitchFamily="2" charset="-78"/>
                <a:cs typeface="Sakkal Majalla" panose="02000000000000000000" pitchFamily="2" charset="-78"/>
              </a:rPr>
            </a:br>
            <a:endParaRPr lang="en-US" sz="3000" dirty="0">
              <a:solidFill>
                <a:schemeClr val="tx2"/>
              </a:solidFill>
              <a:latin typeface="Sakkal Majalla" panose="02000000000000000000" pitchFamily="2" charset="-78"/>
              <a:cs typeface="Sakkal Majalla" panose="02000000000000000000" pitchFamily="2" charset="-78"/>
            </a:endParaRPr>
          </a:p>
        </p:txBody>
      </p:sp>
      <p:sp>
        <p:nvSpPr>
          <p:cNvPr id="8" name="Title 3">
            <a:extLst>
              <a:ext uri="{FF2B5EF4-FFF2-40B4-BE49-F238E27FC236}">
                <a16:creationId xmlns:a16="http://schemas.microsoft.com/office/drawing/2014/main" id="{A5A1A032-CED9-583D-0EDB-F5C0A8CEAA87}"/>
              </a:ext>
            </a:extLst>
          </p:cNvPr>
          <p:cNvSpPr txBox="1">
            <a:spLocks/>
          </p:cNvSpPr>
          <p:nvPr/>
        </p:nvSpPr>
        <p:spPr>
          <a:xfrm>
            <a:off x="6528529" y="2973462"/>
            <a:ext cx="5450111" cy="663993"/>
          </a:xfrm>
          <a:prstGeom prst="rect">
            <a:avLst/>
          </a:prstGeom>
        </p:spPr>
        <p:txBody>
          <a:bodyPr vert="horz" lIns="91440" tIns="45720" rIns="91440" bIns="45720" rtlCol="1" anchor="ctr">
            <a:normAutofit fontScale="97500"/>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r>
              <a:rPr lang="ar-TN" sz="3000" dirty="0">
                <a:solidFill>
                  <a:schemeClr val="tx2"/>
                </a:solidFill>
                <a:latin typeface="Sakkal Majalla" panose="02000000000000000000" pitchFamily="2" charset="-78"/>
                <a:cs typeface="Sakkal Majalla" panose="02000000000000000000" pitchFamily="2" charset="-78"/>
              </a:rPr>
              <a:t>استخدام </a:t>
            </a:r>
            <a:r>
              <a:rPr lang="en-US" sz="3000" dirty="0">
                <a:solidFill>
                  <a:schemeClr val="tx2"/>
                </a:solidFill>
                <a:latin typeface="Sakkal Majalla" panose="02000000000000000000" pitchFamily="2" charset="-78"/>
                <a:cs typeface="Sakkal Majalla" panose="02000000000000000000" pitchFamily="2" charset="-78"/>
              </a:rPr>
              <a:t>OER </a:t>
            </a:r>
            <a:r>
              <a:rPr lang="ar-TN" sz="3000" dirty="0">
                <a:solidFill>
                  <a:schemeClr val="tx2"/>
                </a:solidFill>
                <a:latin typeface="Sakkal Majalla" panose="02000000000000000000" pitchFamily="2" charset="-78"/>
                <a:cs typeface="Sakkal Majalla" panose="02000000000000000000" pitchFamily="2" charset="-78"/>
              </a:rPr>
              <a:t>في تصميم المحتوى التعليمي</a:t>
            </a:r>
            <a:endParaRPr lang="en-US" sz="3000" dirty="0">
              <a:solidFill>
                <a:schemeClr val="tx2"/>
              </a:solidFill>
              <a:latin typeface="Sakkal Majalla" panose="02000000000000000000" pitchFamily="2" charset="-78"/>
              <a:cs typeface="Sakkal Majalla" panose="02000000000000000000" pitchFamily="2" charset="-78"/>
            </a:endParaRPr>
          </a:p>
        </p:txBody>
      </p:sp>
      <p:sp>
        <p:nvSpPr>
          <p:cNvPr id="9" name="TextBox 8">
            <a:extLst>
              <a:ext uri="{FF2B5EF4-FFF2-40B4-BE49-F238E27FC236}">
                <a16:creationId xmlns:a16="http://schemas.microsoft.com/office/drawing/2014/main" id="{B4638C0C-87BD-1971-870D-25B11C18D228}"/>
              </a:ext>
            </a:extLst>
          </p:cNvPr>
          <p:cNvSpPr txBox="1"/>
          <p:nvPr/>
        </p:nvSpPr>
        <p:spPr>
          <a:xfrm>
            <a:off x="6888480" y="4071365"/>
            <a:ext cx="5011582" cy="1938992"/>
          </a:xfrm>
          <a:prstGeom prst="rect">
            <a:avLst/>
          </a:prstGeom>
          <a:noFill/>
        </p:spPr>
        <p:txBody>
          <a:bodyPr wrap="square">
            <a:spAutoFit/>
          </a:bodyPr>
          <a:lstStyle/>
          <a:p>
            <a:pPr algn="r" rtl="1"/>
            <a:r>
              <a:rPr lang="ar-TN" sz="3000" dirty="0">
                <a:solidFill>
                  <a:schemeClr val="tx2"/>
                </a:solidFill>
                <a:latin typeface="Sakkal Majalla" panose="02000000000000000000" pitchFamily="2" charset="-78"/>
                <a:cs typeface="Sakkal Majalla" panose="02000000000000000000" pitchFamily="2" charset="-78"/>
              </a:rPr>
              <a:t>كيفية التكامل والتخصيص: يتضمن هذا الجزء كيفية تكامل وتخصيص موارد التعلم المفتوحة في تصميم المحتوى التعليمي لتلبية احتياجات الطلاب وأهداف التعلم.</a:t>
            </a:r>
          </a:p>
        </p:txBody>
      </p:sp>
      <p:pic>
        <p:nvPicPr>
          <p:cNvPr id="12290" name="Picture 2" descr="Online education Isometric flat design The concept of learning and reading books in the library">
            <a:extLst>
              <a:ext uri="{FF2B5EF4-FFF2-40B4-BE49-F238E27FC236}">
                <a16:creationId xmlns:a16="http://schemas.microsoft.com/office/drawing/2014/main" id="{CBC7F4DC-0F9E-95B1-1EDE-A0F22BC98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700562"/>
            <a:ext cx="596265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116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9F739-14EA-469F-8DF5-47E5C57072E8}"/>
              </a:ext>
            </a:extLst>
          </p:cNvPr>
          <p:cNvSpPr>
            <a:spLocks noGrp="1"/>
          </p:cNvSpPr>
          <p:nvPr>
            <p:ph type="title"/>
          </p:nvPr>
        </p:nvSpPr>
        <p:spPr>
          <a:xfrm>
            <a:off x="838200" y="728071"/>
            <a:ext cx="9573125" cy="663993"/>
          </a:xfrm>
        </p:spPr>
        <p:txBody>
          <a:bodyPr>
            <a:noAutofit/>
          </a:bodyPr>
          <a:lstStyle/>
          <a:p>
            <a:r>
              <a:rPr lang="ar-TN" b="1" dirty="0">
                <a:solidFill>
                  <a:schemeClr val="accent6">
                    <a:lumMod val="75000"/>
                  </a:schemeClr>
                </a:solidFill>
              </a:rPr>
              <a:t>مراحل</a:t>
            </a:r>
            <a:r>
              <a:rPr lang="ar-EG" b="1" dirty="0">
                <a:solidFill>
                  <a:schemeClr val="accent6">
                    <a:lumMod val="75000"/>
                  </a:schemeClr>
                </a:solidFill>
              </a:rPr>
              <a:t> استخدام وتوظيف الموا</a:t>
            </a:r>
            <a:r>
              <a:rPr lang="ar-TN" b="1" dirty="0">
                <a:solidFill>
                  <a:schemeClr val="accent6">
                    <a:lumMod val="75000"/>
                  </a:schemeClr>
                </a:solidFill>
              </a:rPr>
              <a:t>ر</a:t>
            </a:r>
            <a:r>
              <a:rPr lang="ar-EG" b="1" dirty="0">
                <a:solidFill>
                  <a:schemeClr val="accent6">
                    <a:lumMod val="75000"/>
                  </a:schemeClr>
                </a:solidFill>
              </a:rPr>
              <a:t>د التعليمية</a:t>
            </a:r>
            <a:br>
              <a:rPr lang="en-GB" b="1" dirty="0">
                <a:solidFill>
                  <a:schemeClr val="accent6">
                    <a:lumMod val="75000"/>
                  </a:schemeClr>
                </a:solidFill>
              </a:rPr>
            </a:br>
            <a:endParaRPr lang="en-CA" dirty="0">
              <a:solidFill>
                <a:schemeClr val="accent6">
                  <a:lumMod val="75000"/>
                </a:schemeClr>
              </a:solidFill>
            </a:endParaRPr>
          </a:p>
        </p:txBody>
      </p:sp>
      <p:pic>
        <p:nvPicPr>
          <p:cNvPr id="3" name="Picture 7">
            <a:extLst>
              <a:ext uri="{FF2B5EF4-FFF2-40B4-BE49-F238E27FC236}">
                <a16:creationId xmlns:a16="http://schemas.microsoft.com/office/drawing/2014/main" id="{1E92EF26-35C5-4171-9BE7-AFDEC0991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66" y="1009919"/>
            <a:ext cx="12974595" cy="5828851"/>
          </a:xfrm>
          <a:prstGeom prst="rect">
            <a:avLst/>
          </a:prstGeom>
        </p:spPr>
      </p:pic>
      <p:sp>
        <p:nvSpPr>
          <p:cNvPr id="4" name="Content Placeholder 11">
            <a:extLst>
              <a:ext uri="{FF2B5EF4-FFF2-40B4-BE49-F238E27FC236}">
                <a16:creationId xmlns:a16="http://schemas.microsoft.com/office/drawing/2014/main" id="{0E793F97-4C0F-4156-8341-7559BEA35F61}"/>
              </a:ext>
            </a:extLst>
          </p:cNvPr>
          <p:cNvSpPr txBox="1">
            <a:spLocks/>
          </p:cNvSpPr>
          <p:nvPr/>
        </p:nvSpPr>
        <p:spPr bwMode="auto">
          <a:xfrm>
            <a:off x="4878157" y="1314242"/>
            <a:ext cx="5325499"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rtl="1">
              <a:buNone/>
            </a:pPr>
            <a:endParaRPr lang="ar-SA" altLang="fr-FR" sz="1800" b="1" dirty="0">
              <a:latin typeface="Sakkal Majalla" panose="02000000000000000000" pitchFamily="2" charset="-78"/>
              <a:ea typeface="GE SS Text Light" panose="020A0503020102020204" pitchFamily="18" charset="-78"/>
              <a:cs typeface="+mj-cs"/>
            </a:endParaRPr>
          </a:p>
        </p:txBody>
      </p:sp>
      <p:sp>
        <p:nvSpPr>
          <p:cNvPr id="5" name="TextBox 9">
            <a:extLst>
              <a:ext uri="{FF2B5EF4-FFF2-40B4-BE49-F238E27FC236}">
                <a16:creationId xmlns:a16="http://schemas.microsoft.com/office/drawing/2014/main" id="{564EACB5-0809-4302-ABCD-71BF84F68E79}"/>
              </a:ext>
            </a:extLst>
          </p:cNvPr>
          <p:cNvSpPr txBox="1">
            <a:spLocks noChangeArrowheads="1"/>
          </p:cNvSpPr>
          <p:nvPr/>
        </p:nvSpPr>
        <p:spPr bwMode="auto">
          <a:xfrm>
            <a:off x="8396564" y="3013501"/>
            <a:ext cx="208890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rtl="1">
              <a:lnSpc>
                <a:spcPct val="100000"/>
              </a:lnSpc>
              <a:buNone/>
            </a:pPr>
            <a:r>
              <a:rPr lang="ar-TN" b="1" dirty="0">
                <a:solidFill>
                  <a:srgbClr val="00656F"/>
                </a:solidFill>
                <a:latin typeface="Sakkal Majalla" panose="02000000000000000000" pitchFamily="2" charset="-78"/>
                <a:ea typeface="GE SS Text Light" panose="020A0503020102020204" pitchFamily="18" charset="-78"/>
                <a:cs typeface="Sakkal Majalla" panose="02000000000000000000" pitchFamily="2" charset="-78"/>
              </a:rPr>
              <a:t>مراحل</a:t>
            </a:r>
            <a:r>
              <a:rPr lang="ar-EG" b="1" dirty="0">
                <a:solidFill>
                  <a:srgbClr val="00656F"/>
                </a:solidFill>
                <a:latin typeface="Sakkal Majalla" panose="02000000000000000000" pitchFamily="2" charset="-78"/>
                <a:ea typeface="GE SS Text Light" panose="020A0503020102020204" pitchFamily="18" charset="-78"/>
                <a:cs typeface="Sakkal Majalla" panose="02000000000000000000" pitchFamily="2" charset="-78"/>
              </a:rPr>
              <a:t> استخدام المواد التعليمية</a:t>
            </a:r>
            <a:endParaRPr lang="en-US" b="1" dirty="0">
              <a:solidFill>
                <a:srgbClr val="00656F"/>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6" name="Content Placeholder 11">
            <a:extLst>
              <a:ext uri="{FF2B5EF4-FFF2-40B4-BE49-F238E27FC236}">
                <a16:creationId xmlns:a16="http://schemas.microsoft.com/office/drawing/2014/main" id="{C09D83C0-946D-4D33-AD58-4C227515862F}"/>
              </a:ext>
            </a:extLst>
          </p:cNvPr>
          <p:cNvSpPr txBox="1">
            <a:spLocks/>
          </p:cNvSpPr>
          <p:nvPr/>
        </p:nvSpPr>
        <p:spPr bwMode="auto">
          <a:xfrm>
            <a:off x="1208633" y="2740945"/>
            <a:ext cx="7213773" cy="65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rtl="1">
              <a:lnSpc>
                <a:spcPct val="115000"/>
              </a:lnSpc>
              <a:spcAft>
                <a:spcPts val="1000"/>
              </a:spcAft>
              <a:buNone/>
            </a:pPr>
            <a:r>
              <a:rPr lang="en-CA" sz="2000" b="1" dirty="0">
                <a:solidFill>
                  <a:schemeClr val="bg1"/>
                </a:solidFill>
                <a:latin typeface="Sakkal Majalla" panose="02000000000000000000" pitchFamily="2" charset="-78"/>
                <a:ea typeface="Calibri" panose="020F0502020204030204" pitchFamily="34" charset="0"/>
                <a:cs typeface="+mj-cs"/>
              </a:rPr>
              <a:t>COMPOSE</a:t>
            </a:r>
            <a:r>
              <a:rPr lang="ar-TN" sz="2000" b="1" dirty="0">
                <a:solidFill>
                  <a:schemeClr val="bg1"/>
                </a:solidFill>
                <a:latin typeface="Sakkal Majalla" panose="02000000000000000000" pitchFamily="2" charset="-78"/>
                <a:ea typeface="Calibri" panose="020F0502020204030204" pitchFamily="34" charset="0"/>
                <a:cs typeface="+mj-cs"/>
              </a:rPr>
              <a:t>؛ الاشتقاق  من المورد أو تشكيل مورد تعليمي جديد بالاستئناس بالمصدر </a:t>
            </a:r>
            <a:endParaRPr lang="en-US" sz="2000" b="1" dirty="0">
              <a:solidFill>
                <a:schemeClr val="bg1"/>
              </a:solidFill>
              <a:latin typeface="Sakkal Majalla" panose="02000000000000000000" pitchFamily="2" charset="-78"/>
              <a:ea typeface="Calibri" panose="020F0502020204030204" pitchFamily="34" charset="0"/>
              <a:cs typeface="+mj-cs"/>
            </a:endParaRPr>
          </a:p>
        </p:txBody>
      </p:sp>
      <p:sp>
        <p:nvSpPr>
          <p:cNvPr id="7" name="Content Placeholder 11">
            <a:extLst>
              <a:ext uri="{FF2B5EF4-FFF2-40B4-BE49-F238E27FC236}">
                <a16:creationId xmlns:a16="http://schemas.microsoft.com/office/drawing/2014/main" id="{25C01C8F-6F55-44E1-B6C9-026730609B69}"/>
              </a:ext>
            </a:extLst>
          </p:cNvPr>
          <p:cNvSpPr txBox="1">
            <a:spLocks/>
          </p:cNvSpPr>
          <p:nvPr/>
        </p:nvSpPr>
        <p:spPr bwMode="auto">
          <a:xfrm>
            <a:off x="3143309" y="3578354"/>
            <a:ext cx="4880098"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rtl="1">
              <a:buNone/>
            </a:pPr>
            <a:endParaRPr lang="ar-SA" altLang="fr-FR" sz="1800" b="1" dirty="0">
              <a:solidFill>
                <a:srgbClr val="00656F"/>
              </a:solidFill>
              <a:latin typeface="Sakkal Majalla" panose="02000000000000000000" pitchFamily="2" charset="-78"/>
              <a:ea typeface="GE SS Text Light" panose="020A0503020102020204" pitchFamily="18" charset="-78"/>
              <a:cs typeface="+mj-cs"/>
            </a:endParaRPr>
          </a:p>
        </p:txBody>
      </p:sp>
      <p:sp>
        <p:nvSpPr>
          <p:cNvPr id="8" name="Content Placeholder 11">
            <a:extLst>
              <a:ext uri="{FF2B5EF4-FFF2-40B4-BE49-F238E27FC236}">
                <a16:creationId xmlns:a16="http://schemas.microsoft.com/office/drawing/2014/main" id="{C4522EAA-EBF6-496D-BC06-950527C9DA56}"/>
              </a:ext>
            </a:extLst>
          </p:cNvPr>
          <p:cNvSpPr txBox="1">
            <a:spLocks/>
          </p:cNvSpPr>
          <p:nvPr/>
        </p:nvSpPr>
        <p:spPr bwMode="auto">
          <a:xfrm>
            <a:off x="580768" y="4552058"/>
            <a:ext cx="7833356"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rtl="1">
              <a:lnSpc>
                <a:spcPct val="115000"/>
              </a:lnSpc>
              <a:spcAft>
                <a:spcPts val="1000"/>
              </a:spcAft>
              <a:buNone/>
            </a:pPr>
            <a:r>
              <a:rPr lang="en-US" sz="2000" b="1" dirty="0">
                <a:solidFill>
                  <a:schemeClr val="bg1"/>
                </a:solidFill>
                <a:latin typeface="Sakkal Majalla" panose="02000000000000000000" pitchFamily="2" charset="-78"/>
                <a:ea typeface="Calibri" panose="020F0502020204030204" pitchFamily="34" charset="0"/>
                <a:cs typeface="+mj-cs"/>
              </a:rPr>
              <a:t>USE</a:t>
            </a:r>
            <a:r>
              <a:rPr lang="ar-TN" sz="2000" b="1" dirty="0">
                <a:solidFill>
                  <a:schemeClr val="bg1"/>
                </a:solidFill>
                <a:latin typeface="Sakkal Majalla" panose="02000000000000000000" pitchFamily="2" charset="-78"/>
                <a:ea typeface="Calibri" panose="020F0502020204030204" pitchFamily="34" charset="0"/>
                <a:cs typeface="+mj-cs"/>
              </a:rPr>
              <a:t>:</a:t>
            </a:r>
            <a:r>
              <a:rPr lang="en-US" sz="2000" b="1" dirty="0">
                <a:solidFill>
                  <a:schemeClr val="bg1"/>
                </a:solidFill>
                <a:latin typeface="Sakkal Majalla" panose="02000000000000000000" pitchFamily="2" charset="-78"/>
                <a:ea typeface="Calibri" panose="020F0502020204030204" pitchFamily="34" charset="0"/>
                <a:cs typeface="+mj-cs"/>
              </a:rPr>
              <a:t> </a:t>
            </a:r>
            <a:r>
              <a:rPr lang="ar-TN" sz="2000" b="1" dirty="0">
                <a:solidFill>
                  <a:schemeClr val="bg1"/>
                </a:solidFill>
                <a:latin typeface="Sakkal Majalla" panose="02000000000000000000" pitchFamily="2" charset="-78"/>
                <a:ea typeface="Calibri" panose="020F0502020204030204" pitchFamily="34" charset="0"/>
                <a:cs typeface="+mj-cs"/>
              </a:rPr>
              <a:t>استخدام المورد في الفصول الدراسية وخلال الأنشطة التعليمية</a:t>
            </a:r>
            <a:endParaRPr lang="en-US" sz="2000" b="1" dirty="0">
              <a:solidFill>
                <a:schemeClr val="bg1"/>
              </a:solidFill>
              <a:latin typeface="Sakkal Majalla" panose="02000000000000000000" pitchFamily="2" charset="-78"/>
              <a:ea typeface="Calibri" panose="020F0502020204030204" pitchFamily="34" charset="0"/>
              <a:cs typeface="+mj-cs"/>
            </a:endParaRPr>
          </a:p>
        </p:txBody>
      </p:sp>
      <p:sp>
        <p:nvSpPr>
          <p:cNvPr id="9" name="Content Placeholder 11">
            <a:extLst>
              <a:ext uri="{FF2B5EF4-FFF2-40B4-BE49-F238E27FC236}">
                <a16:creationId xmlns:a16="http://schemas.microsoft.com/office/drawing/2014/main" id="{E418508E-4F87-4FB4-A8B7-3F308EEB8388}"/>
              </a:ext>
            </a:extLst>
          </p:cNvPr>
          <p:cNvSpPr txBox="1">
            <a:spLocks/>
          </p:cNvSpPr>
          <p:nvPr/>
        </p:nvSpPr>
        <p:spPr bwMode="auto">
          <a:xfrm>
            <a:off x="2234250" y="5499485"/>
            <a:ext cx="607265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rtl="1">
              <a:lnSpc>
                <a:spcPct val="115000"/>
              </a:lnSpc>
              <a:spcAft>
                <a:spcPts val="1000"/>
              </a:spcAft>
              <a:buNone/>
            </a:pPr>
            <a:r>
              <a:rPr lang="en-US" sz="2000" b="1" dirty="0">
                <a:solidFill>
                  <a:schemeClr val="bg1"/>
                </a:solidFill>
                <a:latin typeface="Sakkal Majalla" panose="02000000000000000000" pitchFamily="2" charset="-78"/>
                <a:ea typeface="Calibri" panose="020F0502020204030204" pitchFamily="34" charset="0"/>
                <a:cs typeface="+mj-cs"/>
              </a:rPr>
              <a:t>S</a:t>
            </a:r>
            <a:r>
              <a:rPr lang="en-CA" sz="2000" b="1" dirty="0">
                <a:solidFill>
                  <a:schemeClr val="bg1"/>
                </a:solidFill>
                <a:latin typeface="Sakkal Majalla" panose="02000000000000000000" pitchFamily="2" charset="-78"/>
                <a:ea typeface="Calibri" panose="020F0502020204030204" pitchFamily="34" charset="0"/>
                <a:cs typeface="+mj-cs"/>
              </a:rPr>
              <a:t>HARE</a:t>
            </a:r>
            <a:r>
              <a:rPr lang="en-US" sz="2000" b="1" dirty="0">
                <a:solidFill>
                  <a:schemeClr val="bg1"/>
                </a:solidFill>
                <a:latin typeface="Sakkal Majalla" panose="02000000000000000000" pitchFamily="2" charset="-78"/>
                <a:ea typeface="Calibri" panose="020F0502020204030204" pitchFamily="34" charset="0"/>
                <a:cs typeface="+mj-cs"/>
              </a:rPr>
              <a:t> </a:t>
            </a:r>
            <a:r>
              <a:rPr lang="ar-TN" sz="2000" b="1" dirty="0">
                <a:solidFill>
                  <a:schemeClr val="bg1"/>
                </a:solidFill>
                <a:latin typeface="Sakkal Majalla" panose="02000000000000000000" pitchFamily="2" charset="-78"/>
                <a:ea typeface="Calibri" panose="020F0502020204030204" pitchFamily="34" charset="0"/>
                <a:cs typeface="+mj-cs"/>
              </a:rPr>
              <a:t>: المشاركة، إتاحة المورد تحت تراخيص المشاع الإبداعي </a:t>
            </a:r>
            <a:endParaRPr lang="en-US" sz="2000" b="1" dirty="0">
              <a:solidFill>
                <a:schemeClr val="bg1"/>
              </a:solidFill>
              <a:latin typeface="Sakkal Majalla" panose="02000000000000000000" pitchFamily="2" charset="-78"/>
              <a:ea typeface="Calibri" panose="020F0502020204030204" pitchFamily="34" charset="0"/>
              <a:cs typeface="+mj-cs"/>
            </a:endParaRPr>
          </a:p>
        </p:txBody>
      </p:sp>
      <p:sp>
        <p:nvSpPr>
          <p:cNvPr id="10" name="مستطيل 3">
            <a:extLst>
              <a:ext uri="{FF2B5EF4-FFF2-40B4-BE49-F238E27FC236}">
                <a16:creationId xmlns:a16="http://schemas.microsoft.com/office/drawing/2014/main" id="{993D336B-EBFA-4DF4-9DAC-ECC5A42FBB18}"/>
              </a:ext>
            </a:extLst>
          </p:cNvPr>
          <p:cNvSpPr/>
          <p:nvPr/>
        </p:nvSpPr>
        <p:spPr>
          <a:xfrm>
            <a:off x="-135929" y="1784176"/>
            <a:ext cx="8569564" cy="707886"/>
          </a:xfrm>
          <a:prstGeom prst="rect">
            <a:avLst/>
          </a:prstGeom>
        </p:spPr>
        <p:txBody>
          <a:bodyPr wrap="square">
            <a:spAutoFit/>
          </a:bodyPr>
          <a:lstStyle/>
          <a:p>
            <a:pPr algn="just" rtl="1"/>
            <a:r>
              <a:rPr lang="en-CA" sz="2000" b="1" dirty="0">
                <a:solidFill>
                  <a:schemeClr val="bg1"/>
                </a:solidFill>
                <a:latin typeface="Sakkal Majalla" panose="02000000000000000000" pitchFamily="2" charset="-78"/>
                <a:ea typeface="Calibri" panose="020F0502020204030204" pitchFamily="34" charset="0"/>
                <a:cs typeface="+mj-cs"/>
              </a:rPr>
              <a:t>SEARCH </a:t>
            </a:r>
            <a:r>
              <a:rPr lang="ar-TN" sz="2000" b="1" dirty="0">
                <a:solidFill>
                  <a:schemeClr val="bg1"/>
                </a:solidFill>
                <a:latin typeface="Sakkal Majalla" panose="02000000000000000000" pitchFamily="2" charset="-78"/>
                <a:ea typeface="Calibri" panose="020F0502020204030204" pitchFamily="34" charset="0"/>
                <a:cs typeface="+mj-cs"/>
              </a:rPr>
              <a:t> : البحث عن الموارد التي تتناسب مع الوحدة</a:t>
            </a:r>
          </a:p>
          <a:p>
            <a:pPr algn="just" rtl="1">
              <a:spcAft>
                <a:spcPts val="1000"/>
              </a:spcAft>
            </a:pPr>
            <a:r>
              <a:rPr lang="ar-TN" sz="2000" b="1" dirty="0">
                <a:solidFill>
                  <a:schemeClr val="bg1"/>
                </a:solidFill>
                <a:latin typeface="Sakkal Majalla" panose="02000000000000000000" pitchFamily="2" charset="-78"/>
                <a:ea typeface="Calibri" panose="020F0502020204030204" pitchFamily="34" charset="0"/>
                <a:cs typeface="+mj-cs"/>
              </a:rPr>
              <a:t>محركات البحث/ المستودعات الرقمية المفتوحة (المشاع الإبداعي/ الملكية العامة)</a:t>
            </a:r>
            <a:endParaRPr lang="en-US" sz="2000" b="1" dirty="0">
              <a:solidFill>
                <a:schemeClr val="bg1"/>
              </a:solidFill>
              <a:latin typeface="Sakkal Majalla" panose="02000000000000000000" pitchFamily="2" charset="-78"/>
              <a:ea typeface="Calibri" panose="020F0502020204030204" pitchFamily="34" charset="0"/>
              <a:cs typeface="+mj-cs"/>
            </a:endParaRPr>
          </a:p>
        </p:txBody>
      </p:sp>
      <p:sp>
        <p:nvSpPr>
          <p:cNvPr id="11" name="مستطيل 6">
            <a:extLst>
              <a:ext uri="{FF2B5EF4-FFF2-40B4-BE49-F238E27FC236}">
                <a16:creationId xmlns:a16="http://schemas.microsoft.com/office/drawing/2014/main" id="{DBA25694-1700-4BBF-9211-1C79B3F835EF}"/>
              </a:ext>
            </a:extLst>
          </p:cNvPr>
          <p:cNvSpPr/>
          <p:nvPr/>
        </p:nvSpPr>
        <p:spPr>
          <a:xfrm>
            <a:off x="1037968" y="3700976"/>
            <a:ext cx="7430285" cy="446276"/>
          </a:xfrm>
          <a:prstGeom prst="rect">
            <a:avLst/>
          </a:prstGeom>
        </p:spPr>
        <p:txBody>
          <a:bodyPr wrap="square">
            <a:spAutoFit/>
          </a:bodyPr>
          <a:lstStyle/>
          <a:p>
            <a:pPr algn="just" rtl="1">
              <a:lnSpc>
                <a:spcPct val="115000"/>
              </a:lnSpc>
              <a:spcAft>
                <a:spcPts val="1000"/>
              </a:spcAft>
            </a:pPr>
            <a:r>
              <a:rPr lang="ar-EG" sz="2000" b="1" dirty="0">
                <a:solidFill>
                  <a:schemeClr val="bg1"/>
                </a:solidFill>
                <a:latin typeface="Sakkal Majalla" panose="02000000000000000000" pitchFamily="2" charset="-78"/>
                <a:ea typeface="Calibri" panose="020F0502020204030204" pitchFamily="34" charset="0"/>
                <a:cs typeface="+mj-cs"/>
              </a:rPr>
              <a:t> </a:t>
            </a:r>
            <a:r>
              <a:rPr lang="en-CA" sz="2000" b="1" dirty="0">
                <a:solidFill>
                  <a:schemeClr val="bg1"/>
                </a:solidFill>
                <a:latin typeface="Sakkal Majalla" panose="02000000000000000000" pitchFamily="2" charset="-78"/>
                <a:ea typeface="Calibri" panose="020F0502020204030204" pitchFamily="34" charset="0"/>
                <a:cs typeface="+mj-cs"/>
              </a:rPr>
              <a:t>ADAPT</a:t>
            </a:r>
            <a:r>
              <a:rPr lang="ar-TN" sz="2000" b="1" dirty="0">
                <a:solidFill>
                  <a:schemeClr val="bg1"/>
                </a:solidFill>
                <a:latin typeface="Sakkal Majalla" panose="02000000000000000000" pitchFamily="2" charset="-78"/>
                <a:ea typeface="Calibri" panose="020F0502020204030204" pitchFamily="34" charset="0"/>
                <a:cs typeface="+mj-cs"/>
              </a:rPr>
              <a:t>: التكيف، الأخذ بعين لاعتبار البيئة المحلية أثناء الاشتقاق</a:t>
            </a:r>
            <a:endParaRPr lang="en-US" sz="2000" b="1" dirty="0">
              <a:solidFill>
                <a:schemeClr val="bg1"/>
              </a:solidFill>
              <a:latin typeface="Sakkal Majalla" panose="02000000000000000000" pitchFamily="2" charset="-78"/>
              <a:ea typeface="Calibri" panose="020F0502020204030204" pitchFamily="34" charset="0"/>
              <a:cs typeface="+mj-cs"/>
            </a:endParaRPr>
          </a:p>
        </p:txBody>
      </p:sp>
    </p:spTree>
    <p:extLst>
      <p:ext uri="{BB962C8B-B14F-4D97-AF65-F5344CB8AC3E}">
        <p14:creationId xmlns:p14="http://schemas.microsoft.com/office/powerpoint/2010/main" val="417784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44</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p:txBody>
          <a:bodyPr>
            <a:normAutofit fontScale="90000"/>
          </a:bodyPr>
          <a:lstStyle/>
          <a:p>
            <a:r>
              <a:rPr lang="ar-TN" dirty="0"/>
              <a:t>تحديد الاحتياجات</a:t>
            </a:r>
            <a:br>
              <a:rPr lang="ar-TN" dirty="0"/>
            </a:br>
            <a:endParaRPr lang="en-US" dirty="0"/>
          </a:p>
        </p:txBody>
      </p:sp>
      <p:sp>
        <p:nvSpPr>
          <p:cNvPr id="10" name="TextBox 9">
            <a:extLst>
              <a:ext uri="{FF2B5EF4-FFF2-40B4-BE49-F238E27FC236}">
                <a16:creationId xmlns:a16="http://schemas.microsoft.com/office/drawing/2014/main" id="{A7878741-7661-C538-4F06-FDB1F0E4D26F}"/>
              </a:ext>
            </a:extLst>
          </p:cNvPr>
          <p:cNvSpPr txBox="1"/>
          <p:nvPr/>
        </p:nvSpPr>
        <p:spPr>
          <a:xfrm>
            <a:off x="5827561" y="2850818"/>
            <a:ext cx="5284135" cy="1815882"/>
          </a:xfrm>
          <a:prstGeom prst="rect">
            <a:avLst/>
          </a:prstGeom>
          <a:noFill/>
        </p:spPr>
        <p:txBody>
          <a:bodyPr wrap="square">
            <a:spAutoFit/>
          </a:bodyPr>
          <a:lstStyle/>
          <a:p>
            <a:pPr marL="457200" indent="-457200" algn="just" rtl="1">
              <a:buFont typeface="Wingdings" panose="05000000000000000000" pitchFamily="2" charset="2"/>
              <a:buChar char="v"/>
            </a:pPr>
            <a:r>
              <a:rPr lang="ar-TN" sz="2800" dirty="0">
                <a:latin typeface="Sakkal Majalla" panose="02000000000000000000" pitchFamily="2" charset="-78"/>
                <a:cs typeface="Sakkal Majalla" panose="02000000000000000000" pitchFamily="2" charset="-78"/>
              </a:rPr>
              <a:t>تحديد الأهداف التعليمية: قبل البحث عن الموارد، يجب تحديد الأهداف التعليمية والمحتوى المطلوب للتأكد من اختيار الموارد الملائمة.</a:t>
            </a:r>
          </a:p>
        </p:txBody>
      </p:sp>
      <p:pic>
        <p:nvPicPr>
          <p:cNvPr id="4098" name="Picture 2" descr="Hand drawing office sketch">
            <a:extLst>
              <a:ext uri="{FF2B5EF4-FFF2-40B4-BE49-F238E27FC236}">
                <a16:creationId xmlns:a16="http://schemas.microsoft.com/office/drawing/2014/main" id="{B5E676AE-F520-4416-A02F-0A052A507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48178"/>
            <a:ext cx="4364467" cy="339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89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45</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845635" y="6107063"/>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a:xfrm>
            <a:off x="-111760" y="652915"/>
            <a:ext cx="10523085" cy="663993"/>
          </a:xfrm>
        </p:spPr>
        <p:txBody>
          <a:bodyPr>
            <a:normAutofit fontScale="90000"/>
          </a:bodyPr>
          <a:lstStyle/>
          <a:p>
            <a:r>
              <a:rPr lang="ar-TN" dirty="0"/>
              <a:t>استخدام محركات البحث المتخصصة في التعليم</a:t>
            </a:r>
            <a:r>
              <a:rPr lang="en-US" dirty="0"/>
              <a:t> SEARCH</a:t>
            </a:r>
          </a:p>
        </p:txBody>
      </p:sp>
      <p:sp>
        <p:nvSpPr>
          <p:cNvPr id="10" name="TextBox 9">
            <a:extLst>
              <a:ext uri="{FF2B5EF4-FFF2-40B4-BE49-F238E27FC236}">
                <a16:creationId xmlns:a16="http://schemas.microsoft.com/office/drawing/2014/main" id="{A7878741-7661-C538-4F06-FDB1F0E4D26F}"/>
              </a:ext>
            </a:extLst>
          </p:cNvPr>
          <p:cNvSpPr txBox="1"/>
          <p:nvPr/>
        </p:nvSpPr>
        <p:spPr>
          <a:xfrm>
            <a:off x="845635" y="3040626"/>
            <a:ext cx="9888875" cy="2246769"/>
          </a:xfrm>
          <a:prstGeom prst="rect">
            <a:avLst/>
          </a:prstGeom>
          <a:noFill/>
        </p:spPr>
        <p:txBody>
          <a:bodyPr wrap="square">
            <a:spAutoFit/>
          </a:bodyPr>
          <a:lstStyle/>
          <a:p>
            <a:pPr marL="457200" indent="-457200" algn="just" rtl="1">
              <a:buFont typeface="Wingdings" panose="05000000000000000000" pitchFamily="2" charset="2"/>
              <a:buChar char="v"/>
            </a:pPr>
            <a:r>
              <a:rPr lang="ar-SA" sz="2800" dirty="0">
                <a:latin typeface="Sakkal Majalla" panose="02000000000000000000" pitchFamily="2" charset="-78"/>
                <a:cs typeface="Sakkal Majalla" panose="02000000000000000000" pitchFamily="2" charset="-78"/>
              </a:rPr>
              <a:t>مثلا، </a:t>
            </a:r>
            <a:r>
              <a:rPr lang="ar-TN" sz="2800" dirty="0">
                <a:latin typeface="Sakkal Majalla" panose="02000000000000000000" pitchFamily="2" charset="-78"/>
                <a:cs typeface="Sakkal Majalla" panose="02000000000000000000" pitchFamily="2" charset="-78"/>
              </a:rPr>
              <a:t> يوفر </a:t>
            </a:r>
            <a:r>
              <a:rPr lang="en-US" sz="2800" dirty="0">
                <a:latin typeface="Sakkal Majalla" panose="02000000000000000000" pitchFamily="2" charset="-78"/>
                <a:cs typeface="Sakkal Majalla" panose="02000000000000000000" pitchFamily="2" charset="-78"/>
              </a:rPr>
              <a:t>Google Scholar </a:t>
            </a:r>
            <a:r>
              <a:rPr lang="ar-TN" sz="2800" dirty="0">
                <a:latin typeface="Sakkal Majalla" panose="02000000000000000000" pitchFamily="2" charset="-78"/>
                <a:cs typeface="Sakkal Majalla" panose="02000000000000000000" pitchFamily="2" charset="-78"/>
              </a:rPr>
              <a:t>وصولاً سهلاً إلى المقالات العلمية والأبحاث في مختلف المجالات التعليمية.</a:t>
            </a:r>
          </a:p>
          <a:p>
            <a:pPr marL="457200" indent="-457200" algn="just" rtl="1">
              <a:buFont typeface="Wingdings" panose="05000000000000000000" pitchFamily="2" charset="2"/>
              <a:buChar char="v"/>
            </a:pPr>
            <a:r>
              <a:rPr lang="en-US" sz="2800" dirty="0">
                <a:latin typeface="Sakkal Majalla" panose="02000000000000000000" pitchFamily="2" charset="-78"/>
                <a:cs typeface="Sakkal Majalla" panose="02000000000000000000" pitchFamily="2" charset="-78"/>
              </a:rPr>
              <a:t>ERIC (Education Resources Information Center): </a:t>
            </a:r>
            <a:r>
              <a:rPr lang="ar-TN" sz="2800" dirty="0">
                <a:latin typeface="Sakkal Majalla" panose="02000000000000000000" pitchFamily="2" charset="-78"/>
                <a:cs typeface="Sakkal Majalla" panose="02000000000000000000" pitchFamily="2" charset="-78"/>
              </a:rPr>
              <a:t>يوفر مكتب </a:t>
            </a:r>
            <a:r>
              <a:rPr lang="en-US" sz="2800" dirty="0">
                <a:latin typeface="Sakkal Majalla" panose="02000000000000000000" pitchFamily="2" charset="-78"/>
                <a:cs typeface="Sakkal Majalla" panose="02000000000000000000" pitchFamily="2" charset="-78"/>
              </a:rPr>
              <a:t>ERIC </a:t>
            </a:r>
            <a:r>
              <a:rPr lang="ar-TN" sz="2800" dirty="0">
                <a:latin typeface="Sakkal Majalla" panose="02000000000000000000" pitchFamily="2" charset="-78"/>
                <a:cs typeface="Sakkal Majalla" panose="02000000000000000000" pitchFamily="2" charset="-78"/>
              </a:rPr>
              <a:t>موارد غنية في مجال التعليم، بما في ذلك المقالات والدوريات العلمية والأبحاث.</a:t>
            </a:r>
            <a:endParaRPr lang="ar-SA" sz="2800" dirty="0">
              <a:latin typeface="Sakkal Majalla" panose="02000000000000000000" pitchFamily="2" charset="-78"/>
              <a:cs typeface="Sakkal Majalla" panose="02000000000000000000" pitchFamily="2" charset="-78"/>
            </a:endParaRPr>
          </a:p>
          <a:p>
            <a:pPr marL="457200" indent="-457200" algn="just" rtl="1">
              <a:buFont typeface="Wingdings" panose="05000000000000000000" pitchFamily="2" charset="2"/>
              <a:buChar char="v"/>
            </a:pPr>
            <a:endParaRPr lang="ar-TN" sz="2800" dirty="0">
              <a:latin typeface="Sakkal Majalla" panose="02000000000000000000" pitchFamily="2" charset="-78"/>
              <a:cs typeface="Sakkal Majalla" panose="02000000000000000000" pitchFamily="2" charset="-78"/>
            </a:endParaRPr>
          </a:p>
        </p:txBody>
      </p:sp>
      <p:sp>
        <p:nvSpPr>
          <p:cNvPr id="2" name="مستطيل 3">
            <a:extLst>
              <a:ext uri="{FF2B5EF4-FFF2-40B4-BE49-F238E27FC236}">
                <a16:creationId xmlns:a16="http://schemas.microsoft.com/office/drawing/2014/main" id="{25869CC4-EFC2-1259-E1F2-BD3BD56A4125}"/>
              </a:ext>
            </a:extLst>
          </p:cNvPr>
          <p:cNvSpPr/>
          <p:nvPr/>
        </p:nvSpPr>
        <p:spPr>
          <a:xfrm>
            <a:off x="347241" y="1843035"/>
            <a:ext cx="10287771" cy="954107"/>
          </a:xfrm>
          <a:prstGeom prst="rect">
            <a:avLst/>
          </a:prstGeom>
        </p:spPr>
        <p:txBody>
          <a:bodyPr wrap="square">
            <a:spAutoFit/>
          </a:bodyPr>
          <a:lstStyle/>
          <a:p>
            <a:pPr marL="457200" indent="-457200" algn="just" rtl="1">
              <a:buFont typeface="Wingdings" panose="05000000000000000000" pitchFamily="2" charset="2"/>
              <a:buChar char="v"/>
            </a:pPr>
            <a:r>
              <a:rPr lang="ar-TN" sz="2800"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البحث عن الموارد التي تتناسب مع الوحدة</a:t>
            </a:r>
          </a:p>
          <a:p>
            <a:pPr marL="457200" indent="-457200" algn="just" rtl="1">
              <a:spcAft>
                <a:spcPts val="1000"/>
              </a:spcAft>
              <a:buFont typeface="Wingdings" panose="05000000000000000000" pitchFamily="2" charset="2"/>
              <a:buChar char="v"/>
            </a:pPr>
            <a:r>
              <a:rPr lang="ar-TN" sz="2800"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محركات البحث/ المستودعات الرقمية المفتوحة (المشاع الإبداعي/ الملكية العامة)</a:t>
            </a:r>
            <a:endParaRPr lang="en-US" sz="2800" dirty="0">
              <a:solidFill>
                <a:schemeClr val="tx2"/>
              </a:solidFill>
              <a:latin typeface="Sakkal Majalla" panose="02000000000000000000" pitchFamily="2" charset="-78"/>
              <a:ea typeface="Calibri" panose="020F0502020204030204" pitchFamily="34" charset="0"/>
              <a:cs typeface="Sakkal Majalla" panose="02000000000000000000" pitchFamily="2" charset="-78"/>
            </a:endParaRPr>
          </a:p>
        </p:txBody>
      </p:sp>
      <p:sp>
        <p:nvSpPr>
          <p:cNvPr id="3" name="TextBox 2">
            <a:extLst>
              <a:ext uri="{FF2B5EF4-FFF2-40B4-BE49-F238E27FC236}">
                <a16:creationId xmlns:a16="http://schemas.microsoft.com/office/drawing/2014/main" id="{63A34C68-3727-B3D7-64CE-D0D43DCA610E}"/>
              </a:ext>
            </a:extLst>
          </p:cNvPr>
          <p:cNvSpPr txBox="1"/>
          <p:nvPr/>
        </p:nvSpPr>
        <p:spPr>
          <a:xfrm>
            <a:off x="694481" y="5203014"/>
            <a:ext cx="10131943" cy="954107"/>
          </a:xfrm>
          <a:prstGeom prst="rect">
            <a:avLst/>
          </a:prstGeom>
          <a:noFill/>
        </p:spPr>
        <p:txBody>
          <a:bodyPr wrap="square">
            <a:spAutoFit/>
          </a:bodyPr>
          <a:lstStyle/>
          <a:p>
            <a:pPr marL="457200" indent="-457200" algn="just" rtl="1">
              <a:buFont typeface="Wingdings" panose="05000000000000000000" pitchFamily="2" charset="2"/>
              <a:buChar char="v"/>
            </a:pPr>
            <a:r>
              <a:rPr lang="en-US" sz="2800" dirty="0">
                <a:latin typeface="Sakkal Majalla" panose="02000000000000000000" pitchFamily="2" charset="-78"/>
                <a:cs typeface="Sakkal Majalla" panose="02000000000000000000" pitchFamily="2" charset="-78"/>
              </a:rPr>
              <a:t>Khan Academy: </a:t>
            </a:r>
            <a:r>
              <a:rPr lang="ar-TN" sz="2800" dirty="0">
                <a:latin typeface="Sakkal Majalla" panose="02000000000000000000" pitchFamily="2" charset="-78"/>
                <a:cs typeface="Sakkal Majalla" panose="02000000000000000000" pitchFamily="2" charset="-78"/>
              </a:rPr>
              <a:t>تقدم مجموعة متنوعة من الدروس والموارد التعليمية في مختلف المواضيع.</a:t>
            </a:r>
          </a:p>
          <a:p>
            <a:pPr marL="457200" indent="-457200" algn="just" rtl="1">
              <a:buFont typeface="Wingdings" panose="05000000000000000000" pitchFamily="2" charset="2"/>
              <a:buChar char="v"/>
            </a:pPr>
            <a:r>
              <a:rPr lang="en-US" sz="2800" dirty="0">
                <a:latin typeface="Sakkal Majalla" panose="02000000000000000000" pitchFamily="2" charset="-78"/>
                <a:cs typeface="Sakkal Majalla" panose="02000000000000000000" pitchFamily="2" charset="-78"/>
              </a:rPr>
              <a:t>EdX: </a:t>
            </a:r>
            <a:r>
              <a:rPr lang="ar-TN" sz="2800" dirty="0">
                <a:latin typeface="Sakkal Majalla" panose="02000000000000000000" pitchFamily="2" charset="-78"/>
                <a:cs typeface="Sakkal Majalla" panose="02000000000000000000" pitchFamily="2" charset="-78"/>
              </a:rPr>
              <a:t>تقدم دورات عبر الإنترنت من مؤسسات تعليمية عالمية في مجموعة متنوعة من المواضيع.</a:t>
            </a:r>
          </a:p>
        </p:txBody>
      </p:sp>
      <p:sp>
        <p:nvSpPr>
          <p:cNvPr id="8" name="Title 3">
            <a:extLst>
              <a:ext uri="{FF2B5EF4-FFF2-40B4-BE49-F238E27FC236}">
                <a16:creationId xmlns:a16="http://schemas.microsoft.com/office/drawing/2014/main" id="{3B330CCB-4A9B-9A61-1308-AEE3D099C821}"/>
              </a:ext>
            </a:extLst>
          </p:cNvPr>
          <p:cNvSpPr txBox="1">
            <a:spLocks/>
          </p:cNvSpPr>
          <p:nvPr/>
        </p:nvSpPr>
        <p:spPr>
          <a:xfrm>
            <a:off x="1189208" y="4740195"/>
            <a:ext cx="9573125" cy="663993"/>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pPr marL="457200" indent="-457200" algn="just">
              <a:buFont typeface="Wingdings" panose="05000000000000000000" pitchFamily="2" charset="2"/>
              <a:buChar char="v"/>
            </a:pPr>
            <a:r>
              <a:rPr lang="ar-TN" dirty="0">
                <a:solidFill>
                  <a:schemeClr val="tx2"/>
                </a:solidFill>
                <a:latin typeface="Sakkal Majalla" panose="02000000000000000000" pitchFamily="2" charset="-78"/>
                <a:cs typeface="Sakkal Majalla" panose="02000000000000000000" pitchFamily="2" charset="-78"/>
              </a:rPr>
              <a:t>البحث في المواقع التعليمية المعتمدة</a:t>
            </a:r>
            <a:br>
              <a:rPr lang="ar-TN" dirty="0">
                <a:solidFill>
                  <a:schemeClr val="tx2"/>
                </a:solidFill>
                <a:latin typeface="Sakkal Majalla" panose="02000000000000000000" pitchFamily="2" charset="-78"/>
                <a:cs typeface="Sakkal Majalla" panose="02000000000000000000" pitchFamily="2" charset="-78"/>
              </a:rPr>
            </a:br>
            <a:endParaRPr lang="ar-TN" dirty="0">
              <a:solidFill>
                <a:schemeClr val="tx2"/>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652083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46</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a:xfrm>
            <a:off x="665480" y="1018675"/>
            <a:ext cx="9573125" cy="663993"/>
          </a:xfrm>
        </p:spPr>
        <p:txBody>
          <a:bodyPr>
            <a:normAutofit fontScale="90000"/>
          </a:bodyPr>
          <a:lstStyle/>
          <a:p>
            <a:r>
              <a:rPr lang="ar-SA" dirty="0">
                <a:solidFill>
                  <a:schemeClr val="accent6">
                    <a:lumMod val="75000"/>
                  </a:schemeClr>
                </a:solidFill>
              </a:rPr>
              <a:t>الاستفادة والإفادة            </a:t>
            </a:r>
            <a:r>
              <a:rPr lang="en-CA" sz="2800" b="1" dirty="0">
                <a:solidFill>
                  <a:schemeClr val="accent6">
                    <a:lumMod val="75000"/>
                  </a:schemeClr>
                </a:solidFill>
                <a:latin typeface="Sakkal Majalla" panose="02000000000000000000" pitchFamily="2" charset="-78"/>
                <a:ea typeface="Calibri" panose="020F0502020204030204" pitchFamily="34" charset="0"/>
                <a:cs typeface="+mj-cs"/>
              </a:rPr>
              <a:t>COMPOSE</a:t>
            </a:r>
            <a:br>
              <a:rPr lang="en-US" sz="2800" b="1" dirty="0">
                <a:solidFill>
                  <a:schemeClr val="accent6">
                    <a:lumMod val="75000"/>
                  </a:schemeClr>
                </a:solidFill>
                <a:latin typeface="Sakkal Majalla" panose="02000000000000000000" pitchFamily="2" charset="-78"/>
                <a:ea typeface="Calibri" panose="020F0502020204030204" pitchFamily="34" charset="0"/>
                <a:cs typeface="+mj-cs"/>
              </a:rPr>
            </a:br>
            <a:endParaRPr lang="en-US" dirty="0">
              <a:solidFill>
                <a:schemeClr val="accent6">
                  <a:lumMod val="75000"/>
                </a:schemeClr>
              </a:solidFill>
            </a:endParaRPr>
          </a:p>
        </p:txBody>
      </p:sp>
      <p:sp>
        <p:nvSpPr>
          <p:cNvPr id="10" name="TextBox 9">
            <a:extLst>
              <a:ext uri="{FF2B5EF4-FFF2-40B4-BE49-F238E27FC236}">
                <a16:creationId xmlns:a16="http://schemas.microsoft.com/office/drawing/2014/main" id="{A7878741-7661-C538-4F06-FDB1F0E4D26F}"/>
              </a:ext>
            </a:extLst>
          </p:cNvPr>
          <p:cNvSpPr txBox="1"/>
          <p:nvPr/>
        </p:nvSpPr>
        <p:spPr>
          <a:xfrm>
            <a:off x="4704080" y="3083591"/>
            <a:ext cx="5856126" cy="1631216"/>
          </a:xfrm>
          <a:prstGeom prst="rect">
            <a:avLst/>
          </a:prstGeom>
          <a:noFill/>
        </p:spPr>
        <p:txBody>
          <a:bodyPr wrap="square">
            <a:spAutoFit/>
          </a:bodyPr>
          <a:lstStyle/>
          <a:p>
            <a:pPr algn="r" rtl="1"/>
            <a:r>
              <a:rPr lang="ar-SA" sz="2500" b="1" dirty="0">
                <a:latin typeface="Sakkal Majalla" panose="02000000000000000000" pitchFamily="2" charset="-78"/>
                <a:cs typeface="Sakkal Majalla" panose="02000000000000000000" pitchFamily="2" charset="-78"/>
              </a:rPr>
              <a:t>من مزايا تراخيص المشاع الإبداعي أنها تعطيك الفرصة للاستئناس بأعمال الآخرين حيث يمكنك</a:t>
            </a:r>
          </a:p>
          <a:p>
            <a:pPr algn="r" rtl="1"/>
            <a:r>
              <a:rPr lang="ar-SA" sz="2500" b="1" dirty="0" err="1">
                <a:latin typeface="Sakkal Majalla" panose="02000000000000000000" pitchFamily="2" charset="-78"/>
                <a:cs typeface="Sakkal Majalla" panose="02000000000000000000" pitchFamily="2" charset="-78"/>
              </a:rPr>
              <a:t>التعيل</a:t>
            </a:r>
            <a:r>
              <a:rPr lang="ar-SA" sz="2500" b="1" dirty="0">
                <a:latin typeface="Sakkal Majalla" panose="02000000000000000000" pitchFamily="2" charset="-78"/>
                <a:cs typeface="Sakkal Majalla" panose="02000000000000000000" pitchFamily="2" charset="-78"/>
              </a:rPr>
              <a:t> والاشتقاق والاضافة على موارد تعليمية مفتوحة</a:t>
            </a:r>
          </a:p>
          <a:p>
            <a:pPr algn="r" rtl="1"/>
            <a:endParaRPr lang="ar-TN" sz="2500" b="1" dirty="0">
              <a:latin typeface="Sakkal Majalla" panose="02000000000000000000" pitchFamily="2" charset="-78"/>
              <a:cs typeface="Sakkal Majalla" panose="02000000000000000000" pitchFamily="2" charset="-78"/>
            </a:endParaRPr>
          </a:p>
        </p:txBody>
      </p:sp>
      <p:sp>
        <p:nvSpPr>
          <p:cNvPr id="11" name="TextBox 10">
            <a:extLst>
              <a:ext uri="{FF2B5EF4-FFF2-40B4-BE49-F238E27FC236}">
                <a16:creationId xmlns:a16="http://schemas.microsoft.com/office/drawing/2014/main" id="{0A9A5E8E-5BEF-6AAA-58A0-010E2709F481}"/>
              </a:ext>
            </a:extLst>
          </p:cNvPr>
          <p:cNvSpPr txBox="1"/>
          <p:nvPr/>
        </p:nvSpPr>
        <p:spPr>
          <a:xfrm>
            <a:off x="4897120" y="2062162"/>
            <a:ext cx="5598995" cy="861774"/>
          </a:xfrm>
          <a:prstGeom prst="rect">
            <a:avLst/>
          </a:prstGeom>
          <a:noFill/>
        </p:spPr>
        <p:txBody>
          <a:bodyPr wrap="square">
            <a:spAutoFit/>
          </a:bodyPr>
          <a:lstStyle/>
          <a:p>
            <a:r>
              <a:rPr lang="ar-SA" sz="2500" dirty="0">
                <a:solidFill>
                  <a:schemeClr val="tx2"/>
                </a:solidFill>
                <a:latin typeface="Sakkal Majalla" panose="02000000000000000000" pitchFamily="2" charset="-78"/>
                <a:cs typeface="Sakkal Majalla" panose="02000000000000000000" pitchFamily="2" charset="-78"/>
              </a:rPr>
              <a:t> </a:t>
            </a:r>
            <a:r>
              <a:rPr lang="en-CA"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COMPOSE</a:t>
            </a:r>
            <a:r>
              <a:rPr lang="ar-TN"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الاشتقاق  من المورد أو تشكيل مورد تعليمي جديد بالاستئناس بالمصدر </a:t>
            </a:r>
            <a:endParaRPr lang="en-US" sz="2500" dirty="0">
              <a:solidFill>
                <a:schemeClr val="tx2"/>
              </a:solidFill>
              <a:latin typeface="Sakkal Majalla" panose="02000000000000000000" pitchFamily="2" charset="-78"/>
              <a:cs typeface="Sakkal Majalla" panose="02000000000000000000" pitchFamily="2" charset="-78"/>
            </a:endParaRPr>
          </a:p>
        </p:txBody>
      </p:sp>
      <p:pic>
        <p:nvPicPr>
          <p:cNvPr id="5122" name="Picture 2" descr="Education supplies in flat style">
            <a:extLst>
              <a:ext uri="{FF2B5EF4-FFF2-40B4-BE49-F238E27FC236}">
                <a16:creationId xmlns:a16="http://schemas.microsoft.com/office/drawing/2014/main" id="{8B330C56-790F-5372-80A1-AB01BFE47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595" y="1682669"/>
            <a:ext cx="3400532" cy="340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069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9F739-14EA-469F-8DF5-47E5C57072E8}"/>
              </a:ext>
            </a:extLst>
          </p:cNvPr>
          <p:cNvSpPr>
            <a:spLocks noGrp="1"/>
          </p:cNvSpPr>
          <p:nvPr>
            <p:ph type="title"/>
          </p:nvPr>
        </p:nvSpPr>
        <p:spPr>
          <a:xfrm>
            <a:off x="838200" y="728071"/>
            <a:ext cx="9573125" cy="663993"/>
          </a:xfrm>
        </p:spPr>
        <p:txBody>
          <a:bodyPr>
            <a:noAutofit/>
          </a:bodyPr>
          <a:lstStyle/>
          <a:p>
            <a:r>
              <a:rPr lang="ar-SA" b="1" dirty="0">
                <a:solidFill>
                  <a:schemeClr val="accent6">
                    <a:lumMod val="75000"/>
                  </a:schemeClr>
                </a:solidFill>
              </a:rPr>
              <a:t>التكيف  </a:t>
            </a:r>
            <a:r>
              <a:rPr lang="en-US" b="1" dirty="0">
                <a:solidFill>
                  <a:schemeClr val="accent6">
                    <a:lumMod val="75000"/>
                  </a:schemeClr>
                </a:solidFill>
              </a:rPr>
              <a:t>ADAPT</a:t>
            </a:r>
            <a:endParaRPr lang="en-CA" dirty="0">
              <a:solidFill>
                <a:schemeClr val="accent6">
                  <a:lumMod val="75000"/>
                </a:schemeClr>
              </a:solidFill>
            </a:endParaRPr>
          </a:p>
        </p:txBody>
      </p:sp>
      <p:sp>
        <p:nvSpPr>
          <p:cNvPr id="11" name="مستطيل 6">
            <a:extLst>
              <a:ext uri="{FF2B5EF4-FFF2-40B4-BE49-F238E27FC236}">
                <a16:creationId xmlns:a16="http://schemas.microsoft.com/office/drawing/2014/main" id="{DBA25694-1700-4BBF-9211-1C79B3F835EF}"/>
              </a:ext>
            </a:extLst>
          </p:cNvPr>
          <p:cNvSpPr/>
          <p:nvPr/>
        </p:nvSpPr>
        <p:spPr>
          <a:xfrm>
            <a:off x="4653280" y="2340500"/>
            <a:ext cx="6058685" cy="2118529"/>
          </a:xfrm>
          <a:prstGeom prst="rect">
            <a:avLst/>
          </a:prstGeom>
        </p:spPr>
        <p:txBody>
          <a:bodyPr wrap="square">
            <a:spAutoFit/>
          </a:bodyPr>
          <a:lstStyle/>
          <a:p>
            <a:pPr algn="just" rtl="1">
              <a:lnSpc>
                <a:spcPct val="115000"/>
              </a:lnSpc>
              <a:spcAft>
                <a:spcPts val="1000"/>
              </a:spcAft>
            </a:pPr>
            <a:r>
              <a:rPr lang="ar-EG"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a:t>
            </a:r>
            <a:r>
              <a:rPr lang="en-CA"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ADAPT</a:t>
            </a:r>
            <a:r>
              <a:rPr lang="ar-TN"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التكيف، الأخذ بعين لاعتبار البيئة المحلية أثناء الاشتقاق</a:t>
            </a:r>
            <a:endParaRPr lang="ar-SA"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endParaRPr>
          </a:p>
          <a:p>
            <a:pPr algn="just" rtl="1">
              <a:lnSpc>
                <a:spcPct val="115000"/>
              </a:lnSpc>
              <a:spcAft>
                <a:spcPts val="1000"/>
              </a:spcAft>
            </a:pPr>
            <a:endParaRPr lang="ar-SA"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endParaRPr>
          </a:p>
          <a:p>
            <a:pPr algn="just" rtl="1">
              <a:lnSpc>
                <a:spcPct val="115000"/>
              </a:lnSpc>
              <a:spcAft>
                <a:spcPts val="1000"/>
              </a:spcAft>
            </a:pPr>
            <a:r>
              <a:rPr lang="ar-SA"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ضرورة أن </a:t>
            </a:r>
            <a:r>
              <a:rPr lang="ar-SA" sz="2500" b="1" dirty="0" err="1">
                <a:solidFill>
                  <a:schemeClr val="tx2"/>
                </a:solidFill>
                <a:latin typeface="Sakkal Majalla" panose="02000000000000000000" pitchFamily="2" charset="-78"/>
                <a:ea typeface="Calibri" panose="020F0502020204030204" pitchFamily="34" charset="0"/>
                <a:cs typeface="Sakkal Majalla" panose="02000000000000000000" pitchFamily="2" charset="-78"/>
              </a:rPr>
              <a:t>يتلائم</a:t>
            </a:r>
            <a:r>
              <a:rPr lang="ar-SA"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المورد مع البيئة التعليمية التي سينشر فيها</a:t>
            </a:r>
            <a:endParaRPr lang="en-US"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endParaRPr>
          </a:p>
        </p:txBody>
      </p:sp>
      <p:pic>
        <p:nvPicPr>
          <p:cNvPr id="6146" name="Picture 2" descr="Educate concepts  illustration.">
            <a:extLst>
              <a:ext uri="{FF2B5EF4-FFF2-40B4-BE49-F238E27FC236}">
                <a16:creationId xmlns:a16="http://schemas.microsoft.com/office/drawing/2014/main" id="{02554BE8-C27E-0531-0AE6-639178AA2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 y="1492307"/>
            <a:ext cx="4257040" cy="425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766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9F739-14EA-469F-8DF5-47E5C57072E8}"/>
              </a:ext>
            </a:extLst>
          </p:cNvPr>
          <p:cNvSpPr>
            <a:spLocks noGrp="1"/>
          </p:cNvSpPr>
          <p:nvPr>
            <p:ph type="title"/>
          </p:nvPr>
        </p:nvSpPr>
        <p:spPr>
          <a:xfrm>
            <a:off x="838200" y="728071"/>
            <a:ext cx="9573125" cy="663993"/>
          </a:xfrm>
        </p:spPr>
        <p:txBody>
          <a:bodyPr>
            <a:noAutofit/>
          </a:bodyPr>
          <a:lstStyle/>
          <a:p>
            <a:r>
              <a:rPr lang="ar-EG" b="1" dirty="0">
                <a:solidFill>
                  <a:schemeClr val="accent6">
                    <a:lumMod val="75000"/>
                  </a:schemeClr>
                </a:solidFill>
              </a:rPr>
              <a:t> استخدام وتوظيف الموا</a:t>
            </a:r>
            <a:r>
              <a:rPr lang="ar-TN" b="1" dirty="0">
                <a:solidFill>
                  <a:schemeClr val="accent6">
                    <a:lumMod val="75000"/>
                  </a:schemeClr>
                </a:solidFill>
              </a:rPr>
              <a:t>ر</a:t>
            </a:r>
            <a:r>
              <a:rPr lang="ar-EG" b="1" dirty="0">
                <a:solidFill>
                  <a:schemeClr val="accent6">
                    <a:lumMod val="75000"/>
                  </a:schemeClr>
                </a:solidFill>
              </a:rPr>
              <a:t>د التعليمية</a:t>
            </a:r>
            <a:r>
              <a:rPr lang="en-US" b="1" dirty="0">
                <a:solidFill>
                  <a:schemeClr val="accent6">
                    <a:lumMod val="75000"/>
                  </a:schemeClr>
                </a:solidFill>
              </a:rPr>
              <a:t> USE </a:t>
            </a:r>
            <a:br>
              <a:rPr lang="en-GB" b="1" dirty="0">
                <a:solidFill>
                  <a:schemeClr val="accent6">
                    <a:lumMod val="75000"/>
                  </a:schemeClr>
                </a:solidFill>
              </a:rPr>
            </a:br>
            <a:endParaRPr lang="en-CA" dirty="0">
              <a:solidFill>
                <a:schemeClr val="accent6">
                  <a:lumMod val="75000"/>
                </a:schemeClr>
              </a:solidFill>
            </a:endParaRPr>
          </a:p>
        </p:txBody>
      </p:sp>
      <p:sp>
        <p:nvSpPr>
          <p:cNvPr id="13" name="TextBox 12">
            <a:extLst>
              <a:ext uri="{FF2B5EF4-FFF2-40B4-BE49-F238E27FC236}">
                <a16:creationId xmlns:a16="http://schemas.microsoft.com/office/drawing/2014/main" id="{55D9B564-DEB5-79E9-4C48-D912E36CE36E}"/>
              </a:ext>
            </a:extLst>
          </p:cNvPr>
          <p:cNvSpPr txBox="1"/>
          <p:nvPr/>
        </p:nvSpPr>
        <p:spPr>
          <a:xfrm>
            <a:off x="4678680" y="2635604"/>
            <a:ext cx="6096000" cy="1419619"/>
          </a:xfrm>
          <a:prstGeom prst="rect">
            <a:avLst/>
          </a:prstGeom>
          <a:noFill/>
        </p:spPr>
        <p:txBody>
          <a:bodyPr wrap="square">
            <a:spAutoFit/>
          </a:bodyPr>
          <a:lstStyle/>
          <a:p>
            <a:pPr algn="just" rtl="1">
              <a:lnSpc>
                <a:spcPct val="115000"/>
              </a:lnSpc>
              <a:spcAft>
                <a:spcPts val="1000"/>
              </a:spcAft>
              <a:buNone/>
            </a:pPr>
            <a:r>
              <a:rPr lang="en-US"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USE</a:t>
            </a:r>
            <a:r>
              <a:rPr lang="ar-TN"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a:t>
            </a:r>
            <a:r>
              <a:rPr lang="en-US"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a:t>
            </a:r>
            <a:r>
              <a:rPr lang="ar-TN"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استخدام المورد</a:t>
            </a:r>
            <a:r>
              <a:rPr lang="ar-SA"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على منصات التعلم وفي أنظمة إدارة التعلم الالكتروني و</a:t>
            </a:r>
            <a:r>
              <a:rPr lang="ar-TN"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في الفصول الدراسية وخلال الأنشطة التعليمية</a:t>
            </a:r>
            <a:r>
              <a:rPr lang="ar-SA"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مع ذكر ترخيص المشاع الإبداعي واحترام ما جاء فيه</a:t>
            </a:r>
            <a:endParaRPr lang="en-US"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endParaRPr>
          </a:p>
        </p:txBody>
      </p:sp>
      <p:pic>
        <p:nvPicPr>
          <p:cNvPr id="7170" name="Picture 2" descr="Education infographic template">
            <a:extLst>
              <a:ext uri="{FF2B5EF4-FFF2-40B4-BE49-F238E27FC236}">
                <a16:creationId xmlns:a16="http://schemas.microsoft.com/office/drawing/2014/main" id="{087A955E-DF0B-A99B-906C-75B10E744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0068"/>
            <a:ext cx="4264025" cy="4985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67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9F739-14EA-469F-8DF5-47E5C57072E8}"/>
              </a:ext>
            </a:extLst>
          </p:cNvPr>
          <p:cNvSpPr>
            <a:spLocks noGrp="1"/>
          </p:cNvSpPr>
          <p:nvPr>
            <p:ph type="title"/>
          </p:nvPr>
        </p:nvSpPr>
        <p:spPr>
          <a:xfrm>
            <a:off x="838200" y="728071"/>
            <a:ext cx="9573125" cy="663993"/>
          </a:xfrm>
        </p:spPr>
        <p:txBody>
          <a:bodyPr>
            <a:noAutofit/>
          </a:bodyPr>
          <a:lstStyle/>
          <a:p>
            <a:r>
              <a:rPr lang="ar-SA" b="1" dirty="0">
                <a:solidFill>
                  <a:schemeClr val="accent6">
                    <a:lumMod val="75000"/>
                  </a:schemeClr>
                </a:solidFill>
              </a:rPr>
              <a:t>مشاركة الآخرين </a:t>
            </a:r>
            <a:r>
              <a:rPr lang="en-US" b="1" dirty="0">
                <a:solidFill>
                  <a:schemeClr val="accent6">
                    <a:lumMod val="75000"/>
                  </a:schemeClr>
                </a:solidFill>
              </a:rPr>
              <a:t>SHARE </a:t>
            </a:r>
            <a:br>
              <a:rPr lang="en-GB" b="1" dirty="0">
                <a:solidFill>
                  <a:schemeClr val="accent6">
                    <a:lumMod val="75000"/>
                  </a:schemeClr>
                </a:solidFill>
              </a:rPr>
            </a:br>
            <a:endParaRPr lang="en-CA" dirty="0">
              <a:solidFill>
                <a:schemeClr val="accent6">
                  <a:lumMod val="75000"/>
                </a:schemeClr>
              </a:solidFill>
            </a:endParaRPr>
          </a:p>
        </p:txBody>
      </p:sp>
      <p:sp>
        <p:nvSpPr>
          <p:cNvPr id="12" name="Content Placeholder 11">
            <a:extLst>
              <a:ext uri="{FF2B5EF4-FFF2-40B4-BE49-F238E27FC236}">
                <a16:creationId xmlns:a16="http://schemas.microsoft.com/office/drawing/2014/main" id="{9C5C8F81-EBE4-C54A-CEDE-DF0124972F99}"/>
              </a:ext>
            </a:extLst>
          </p:cNvPr>
          <p:cNvSpPr txBox="1">
            <a:spLocks/>
          </p:cNvSpPr>
          <p:nvPr/>
        </p:nvSpPr>
        <p:spPr bwMode="auto">
          <a:xfrm>
            <a:off x="5104450" y="3136423"/>
            <a:ext cx="607265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rtl="1">
              <a:lnSpc>
                <a:spcPct val="115000"/>
              </a:lnSpc>
              <a:spcAft>
                <a:spcPts val="1000"/>
              </a:spcAft>
              <a:buNone/>
            </a:pPr>
            <a:r>
              <a:rPr lang="en-US"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S</a:t>
            </a:r>
            <a:r>
              <a:rPr lang="en-CA"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HARE</a:t>
            </a:r>
            <a:r>
              <a:rPr lang="en-US"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a:t>
            </a:r>
            <a:r>
              <a:rPr lang="ar-TN"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rPr>
              <a:t>: المشاركة، إتاحة المورد تحت تراخيص المشاع الإبداعي </a:t>
            </a:r>
            <a:endParaRPr lang="en-US" sz="2500" b="1" dirty="0">
              <a:solidFill>
                <a:schemeClr val="tx2"/>
              </a:solidFill>
              <a:latin typeface="Sakkal Majalla" panose="02000000000000000000" pitchFamily="2" charset="-78"/>
              <a:ea typeface="Calibri" panose="020F0502020204030204" pitchFamily="34" charset="0"/>
              <a:cs typeface="Sakkal Majalla" panose="02000000000000000000" pitchFamily="2" charset="-78"/>
            </a:endParaRPr>
          </a:p>
        </p:txBody>
      </p:sp>
      <p:pic>
        <p:nvPicPr>
          <p:cNvPr id="8194" name="Picture 2" descr="Education infographic template">
            <a:extLst>
              <a:ext uri="{FF2B5EF4-FFF2-40B4-BE49-F238E27FC236}">
                <a16:creationId xmlns:a16="http://schemas.microsoft.com/office/drawing/2014/main" id="{8A59A196-9D92-7D3E-79C5-3BBE23950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21033"/>
            <a:ext cx="3519805" cy="351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1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p:txBody>
          <a:bodyPr>
            <a:normAutofit fontScale="90000"/>
          </a:bodyPr>
          <a:lstStyle/>
          <a:p>
            <a:r>
              <a:rPr lang="ar-SA" sz="2400" dirty="0"/>
              <a:t>التعريف ببيئات التعلم الإلكتروني</a:t>
            </a:r>
            <a:br>
              <a:rPr lang="ar-SA" sz="2400" dirty="0"/>
            </a:br>
            <a:endParaRPr lang="ar-SA" sz="2400"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5</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18" name="TextBox 17">
            <a:extLst>
              <a:ext uri="{FF2B5EF4-FFF2-40B4-BE49-F238E27FC236}">
                <a16:creationId xmlns:a16="http://schemas.microsoft.com/office/drawing/2014/main" id="{D5246EEB-DAAB-1369-2E78-713E6197E735}"/>
              </a:ext>
            </a:extLst>
          </p:cNvPr>
          <p:cNvSpPr txBox="1"/>
          <p:nvPr/>
        </p:nvSpPr>
        <p:spPr>
          <a:xfrm>
            <a:off x="3044142" y="1981911"/>
            <a:ext cx="9103408" cy="3233578"/>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تعتبر بيئات التعلم الإلكتروني أنظمة تعليمية تعتمد على التكنولوجيا لتسهيل التعلم والتعليم عن بُعد.</a:t>
            </a:r>
          </a:p>
          <a:p>
            <a:pPr marL="342900" indent="-3429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تتيح بيئات التعلم الإلكتروني فرصًا للتعلم التفاعلي والتعلم الذاتي في بيئة رقمية.</a:t>
            </a:r>
          </a:p>
          <a:p>
            <a:pPr marL="342900" indent="-3429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تشمل هذه البيئات منصات التعلم عبر الإنترنت والتطبيقات التعليمية والأنظمة الأكاديمية الإلكترونية.</a:t>
            </a:r>
          </a:p>
          <a:p>
            <a:pPr marL="342900" indent="-3429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تهدف بيئات التعلم الإلكتروني إلى تعزيز التعلم وتحسين تجربة التعلم من خلال الاستفادة من التكنولوجيا.</a:t>
            </a:r>
          </a:p>
          <a:p>
            <a:pPr marL="342900" indent="-342900" algn="just">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تساهم بيئات التعلم الإلكتروني في توسيع نطاق الوصول إلى المعرفة وتمكين التعلم على مدار الحياة.</a:t>
            </a:r>
          </a:p>
        </p:txBody>
      </p:sp>
      <p:pic>
        <p:nvPicPr>
          <p:cNvPr id="19" name="Picture 18">
            <a:extLst>
              <a:ext uri="{FF2B5EF4-FFF2-40B4-BE49-F238E27FC236}">
                <a16:creationId xmlns:a16="http://schemas.microsoft.com/office/drawing/2014/main" id="{2556C498-E0A0-90E6-35ED-4CD819419334}"/>
              </a:ext>
            </a:extLst>
          </p:cNvPr>
          <p:cNvPicPr>
            <a:picLocks noChangeAspect="1"/>
          </p:cNvPicPr>
          <p:nvPr/>
        </p:nvPicPr>
        <p:blipFill>
          <a:blip r:embed="rId3"/>
          <a:stretch>
            <a:fillRect/>
          </a:stretch>
        </p:blipFill>
        <p:spPr>
          <a:xfrm>
            <a:off x="133483" y="2093222"/>
            <a:ext cx="2910659" cy="2990972"/>
          </a:xfrm>
          <a:prstGeom prst="rect">
            <a:avLst/>
          </a:prstGeom>
        </p:spPr>
      </p:pic>
    </p:spTree>
    <p:extLst>
      <p:ext uri="{BB962C8B-B14F-4D97-AF65-F5344CB8AC3E}">
        <p14:creationId xmlns:p14="http://schemas.microsoft.com/office/powerpoint/2010/main" val="3599369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50</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p:txBody>
          <a:bodyPr>
            <a:normAutofit/>
          </a:bodyPr>
          <a:lstStyle/>
          <a:p>
            <a:r>
              <a:rPr lang="ar-TN" dirty="0"/>
              <a:t>تقييم جودة الموارد المستخدمة</a:t>
            </a:r>
          </a:p>
        </p:txBody>
      </p:sp>
      <p:sp>
        <p:nvSpPr>
          <p:cNvPr id="10" name="TextBox 9">
            <a:extLst>
              <a:ext uri="{FF2B5EF4-FFF2-40B4-BE49-F238E27FC236}">
                <a16:creationId xmlns:a16="http://schemas.microsoft.com/office/drawing/2014/main" id="{A7878741-7661-C538-4F06-FDB1F0E4D26F}"/>
              </a:ext>
            </a:extLst>
          </p:cNvPr>
          <p:cNvSpPr txBox="1"/>
          <p:nvPr/>
        </p:nvSpPr>
        <p:spPr>
          <a:xfrm>
            <a:off x="4622800" y="2333034"/>
            <a:ext cx="6275476" cy="2015936"/>
          </a:xfrm>
          <a:prstGeom prst="rect">
            <a:avLst/>
          </a:prstGeom>
          <a:noFill/>
        </p:spPr>
        <p:txBody>
          <a:bodyPr wrap="square">
            <a:spAutoFit/>
          </a:bodyPr>
          <a:lstStyle/>
          <a:p>
            <a:pPr algn="r" rtl="1"/>
            <a:endParaRPr lang="ar-TN" sz="2500" dirty="0">
              <a:latin typeface="Sakkal Majalla" panose="02000000000000000000" pitchFamily="2" charset="-78"/>
              <a:cs typeface="Sakkal Majalla" panose="02000000000000000000" pitchFamily="2" charset="-78"/>
            </a:endParaRPr>
          </a:p>
          <a:p>
            <a:pPr algn="r" rtl="1"/>
            <a:r>
              <a:rPr lang="ar-TN" sz="2500" dirty="0">
                <a:latin typeface="Sakkal Majalla" panose="02000000000000000000" pitchFamily="2" charset="-78"/>
                <a:cs typeface="Sakkal Majalla" panose="02000000000000000000" pitchFamily="2" charset="-78"/>
              </a:rPr>
              <a:t>المصداقية والموثوقية: تأكد من أن الموارد التي تستخدمها مأخوذة من مصادر موثوقة ومعترف بها في المجتمع العلمي.</a:t>
            </a:r>
          </a:p>
          <a:p>
            <a:pPr algn="r" rtl="1"/>
            <a:r>
              <a:rPr lang="ar-TN" sz="2500" dirty="0">
                <a:latin typeface="Sakkal Majalla" panose="02000000000000000000" pitchFamily="2" charset="-78"/>
                <a:cs typeface="Sakkal Majalla" panose="02000000000000000000" pitchFamily="2" charset="-78"/>
              </a:rPr>
              <a:t>ملاءمة الموارد: تأكد من أن الموارد المستخدمة تناسب مستوى الطلاب وأهداف التعلم المحددة.</a:t>
            </a:r>
          </a:p>
        </p:txBody>
      </p:sp>
      <p:pic>
        <p:nvPicPr>
          <p:cNvPr id="9218" name="Picture 2" descr="Illustration vector graphic cartoon character of Certificate document for achievement">
            <a:extLst>
              <a:ext uri="{FF2B5EF4-FFF2-40B4-BE49-F238E27FC236}">
                <a16:creationId xmlns:a16="http://schemas.microsoft.com/office/drawing/2014/main" id="{40D74AB7-0E06-1197-636D-8C59CD402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2279"/>
            <a:ext cx="3814445" cy="381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462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z="1000" smtClean="0">
                <a:solidFill>
                  <a:schemeClr val="tx1">
                    <a:lumMod val="50000"/>
                  </a:schemeClr>
                </a:solidFill>
                <a:latin typeface="Sakkal Majalla" panose="02000000000000000000" pitchFamily="2" charset="-78"/>
                <a:cs typeface="Sakkal Majalla" panose="02000000000000000000" pitchFamily="2" charset="-78"/>
              </a:rPr>
              <a:pPr algn="ctr"/>
              <a:t>51</a:t>
            </a:fld>
            <a:endParaRPr lang="en-US" sz="1000" dirty="0">
              <a:solidFill>
                <a:schemeClr val="tx1">
                  <a:lumMod val="50000"/>
                </a:schemeClr>
              </a:solidFill>
              <a:latin typeface="Sakkal Majalla" panose="02000000000000000000" pitchFamily="2" charset="-78"/>
              <a:cs typeface="Sakkal Majalla" panose="02000000000000000000" pitchFamily="2" charset="-78"/>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000" b="1" dirty="0">
                <a:solidFill>
                  <a:schemeClr val="tx1">
                    <a:lumMod val="50000"/>
                  </a:schemeClr>
                </a:solidFill>
                <a:latin typeface="Sakkal Majalla" panose="02000000000000000000" pitchFamily="2" charset="-78"/>
                <a:cs typeface="Sakkal Majalla" panose="02000000000000000000" pitchFamily="2" charset="-78"/>
              </a:rPr>
              <a:t>عمادة تقنية المعلومات والتعليم الالكتروني</a:t>
            </a:r>
            <a:endParaRPr lang="ar-EG" sz="1000" b="1" dirty="0">
              <a:solidFill>
                <a:schemeClr val="tx1">
                  <a:lumMod val="50000"/>
                </a:schemeClr>
              </a:solidFill>
              <a:latin typeface="Sakkal Majalla" panose="02000000000000000000" pitchFamily="2" charset="-78"/>
              <a:cs typeface="Sakkal Majalla" panose="02000000000000000000" pitchFamily="2" charset="-78"/>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a:xfrm>
            <a:off x="421640" y="693555"/>
            <a:ext cx="11348720" cy="663993"/>
          </a:xfrm>
        </p:spPr>
        <p:txBody>
          <a:bodyPr>
            <a:normAutofit fontScale="90000"/>
          </a:bodyPr>
          <a:lstStyle/>
          <a:p>
            <a:pPr algn="ctr"/>
            <a:r>
              <a:rPr lang="ar-TN" dirty="0"/>
              <a:t>المحور الرابع :</a:t>
            </a:r>
            <a:br>
              <a:rPr lang="ar-SA" dirty="0"/>
            </a:br>
            <a:br>
              <a:rPr lang="ar-SA" dirty="0"/>
            </a:br>
            <a:r>
              <a:rPr lang="ar-TN" dirty="0"/>
              <a:t> مهارات انتاج الموارد التعليمية الرقمية الفعالة.</a:t>
            </a:r>
            <a:br>
              <a:rPr lang="ar-TN" dirty="0"/>
            </a:br>
            <a:endParaRPr lang="ar-TN" dirty="0"/>
          </a:p>
        </p:txBody>
      </p:sp>
      <p:sp>
        <p:nvSpPr>
          <p:cNvPr id="2" name="Title 3">
            <a:extLst>
              <a:ext uri="{FF2B5EF4-FFF2-40B4-BE49-F238E27FC236}">
                <a16:creationId xmlns:a16="http://schemas.microsoft.com/office/drawing/2014/main" id="{6CD1000B-D88E-B14E-90A4-078CE203CD94}"/>
              </a:ext>
            </a:extLst>
          </p:cNvPr>
          <p:cNvSpPr txBox="1">
            <a:spLocks/>
          </p:cNvSpPr>
          <p:nvPr/>
        </p:nvSpPr>
        <p:spPr>
          <a:xfrm>
            <a:off x="868680" y="2725555"/>
            <a:ext cx="9573125" cy="66399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pPr marL="342900" indent="-342900">
              <a:buFont typeface="Wingdings" panose="05000000000000000000" pitchFamily="2" charset="2"/>
              <a:buChar char="q"/>
            </a:pPr>
            <a:r>
              <a:rPr lang="ar-TN" sz="2500" b="1">
                <a:solidFill>
                  <a:schemeClr val="tx1">
                    <a:lumMod val="50000"/>
                  </a:schemeClr>
                </a:solidFill>
                <a:latin typeface="Sakkal Majalla" panose="02000000000000000000" pitchFamily="2" charset="-78"/>
                <a:cs typeface="Sakkal Majalla" panose="02000000000000000000" pitchFamily="2" charset="-78"/>
              </a:rPr>
              <a:t>استخدام تقنيات التصميم والإنتاج الرقمي</a:t>
            </a:r>
            <a:endParaRPr lang="ar-TN" sz="2500" b="1" dirty="0">
              <a:solidFill>
                <a:schemeClr val="tx1">
                  <a:lumMod val="50000"/>
                </a:schemeClr>
              </a:solidFill>
              <a:latin typeface="Sakkal Majalla" panose="02000000000000000000" pitchFamily="2" charset="-78"/>
              <a:cs typeface="Sakkal Majalla" panose="02000000000000000000" pitchFamily="2" charset="-78"/>
            </a:endParaRPr>
          </a:p>
        </p:txBody>
      </p:sp>
      <p:sp>
        <p:nvSpPr>
          <p:cNvPr id="3" name="Title 3">
            <a:extLst>
              <a:ext uri="{FF2B5EF4-FFF2-40B4-BE49-F238E27FC236}">
                <a16:creationId xmlns:a16="http://schemas.microsoft.com/office/drawing/2014/main" id="{891D1037-965B-4ACA-9A32-B0507AAC8427}"/>
              </a:ext>
            </a:extLst>
          </p:cNvPr>
          <p:cNvSpPr txBox="1">
            <a:spLocks/>
          </p:cNvSpPr>
          <p:nvPr/>
        </p:nvSpPr>
        <p:spPr>
          <a:xfrm>
            <a:off x="899160" y="3350395"/>
            <a:ext cx="9573125" cy="66399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pPr marL="342900" indent="-342900">
              <a:buFont typeface="Wingdings" panose="05000000000000000000" pitchFamily="2" charset="2"/>
              <a:buChar char="q"/>
            </a:pPr>
            <a:r>
              <a:rPr lang="ar-TN" sz="2500" b="1" dirty="0">
                <a:solidFill>
                  <a:schemeClr val="tx1">
                    <a:lumMod val="50000"/>
                  </a:schemeClr>
                </a:solidFill>
                <a:latin typeface="Sakkal Majalla" panose="02000000000000000000" pitchFamily="2" charset="-78"/>
                <a:cs typeface="Sakkal Majalla" panose="02000000000000000000" pitchFamily="2" charset="-78"/>
              </a:rPr>
              <a:t> تصميم موارد تفاعلية</a:t>
            </a:r>
          </a:p>
        </p:txBody>
      </p:sp>
      <p:sp>
        <p:nvSpPr>
          <p:cNvPr id="8" name="Title 3">
            <a:extLst>
              <a:ext uri="{FF2B5EF4-FFF2-40B4-BE49-F238E27FC236}">
                <a16:creationId xmlns:a16="http://schemas.microsoft.com/office/drawing/2014/main" id="{9365F553-7F28-E5A2-BB11-D93BAA679BEF}"/>
              </a:ext>
            </a:extLst>
          </p:cNvPr>
          <p:cNvSpPr txBox="1">
            <a:spLocks/>
          </p:cNvSpPr>
          <p:nvPr/>
        </p:nvSpPr>
        <p:spPr>
          <a:xfrm>
            <a:off x="838200" y="3944755"/>
            <a:ext cx="9573125" cy="66399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pPr marL="342900" indent="-342900">
              <a:buFont typeface="Wingdings" panose="05000000000000000000" pitchFamily="2" charset="2"/>
              <a:buChar char="q"/>
            </a:pPr>
            <a:r>
              <a:rPr lang="ar-TN" sz="2500" b="1">
                <a:solidFill>
                  <a:schemeClr val="tx1">
                    <a:lumMod val="50000"/>
                  </a:schemeClr>
                </a:solidFill>
                <a:latin typeface="Sakkal Majalla" panose="02000000000000000000" pitchFamily="2" charset="-78"/>
                <a:cs typeface="Sakkal Majalla" panose="02000000000000000000" pitchFamily="2" charset="-78"/>
              </a:rPr>
              <a:t>توجيه الطلاب في استخدام الموارد الرقمية</a:t>
            </a:r>
            <a:endParaRPr lang="ar-TN" sz="2500" b="1" dirty="0">
              <a:solidFill>
                <a:schemeClr val="tx1">
                  <a:lumMod val="50000"/>
                </a:schemeClr>
              </a:solidFill>
              <a:latin typeface="Sakkal Majalla" panose="02000000000000000000" pitchFamily="2" charset="-78"/>
              <a:cs typeface="Sakkal Majalla" panose="02000000000000000000" pitchFamily="2" charset="-78"/>
            </a:endParaRPr>
          </a:p>
        </p:txBody>
      </p:sp>
      <p:sp>
        <p:nvSpPr>
          <p:cNvPr id="9" name="Title 3">
            <a:extLst>
              <a:ext uri="{FF2B5EF4-FFF2-40B4-BE49-F238E27FC236}">
                <a16:creationId xmlns:a16="http://schemas.microsoft.com/office/drawing/2014/main" id="{F015DD12-6B38-4CC9-8651-3BC463CF2082}"/>
              </a:ext>
            </a:extLst>
          </p:cNvPr>
          <p:cNvSpPr txBox="1">
            <a:spLocks/>
          </p:cNvSpPr>
          <p:nvPr/>
        </p:nvSpPr>
        <p:spPr>
          <a:xfrm>
            <a:off x="6717669" y="4661035"/>
            <a:ext cx="3693656" cy="728235"/>
          </a:xfrm>
          <a:prstGeom prst="rect">
            <a:avLst/>
          </a:prstGeom>
        </p:spPr>
        <p:txBody>
          <a:bodyPr vert="horz" lIns="91440" tIns="45720" rIns="91440" bIns="45720" rtlCol="1" anchor="ctr">
            <a:normAutofit lnSpcReduction="10000"/>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pPr marL="342900" indent="-342900">
              <a:buFont typeface="Wingdings" panose="05000000000000000000" pitchFamily="2" charset="2"/>
              <a:buChar char="q"/>
            </a:pPr>
            <a:r>
              <a:rPr lang="ar-SA" sz="2500" b="1" dirty="0" err="1">
                <a:solidFill>
                  <a:schemeClr val="tx1">
                    <a:lumMod val="50000"/>
                  </a:schemeClr>
                </a:solidFill>
                <a:latin typeface="Sakkal Majalla" panose="02000000000000000000" pitchFamily="2" charset="-78"/>
                <a:cs typeface="Sakkal Majalla" panose="02000000000000000000" pitchFamily="2" charset="-78"/>
              </a:rPr>
              <a:t>تط</a:t>
            </a:r>
            <a:r>
              <a:rPr lang="ar-TN" sz="2500" b="1" dirty="0">
                <a:solidFill>
                  <a:schemeClr val="tx1">
                    <a:lumMod val="50000"/>
                  </a:schemeClr>
                </a:solidFill>
                <a:latin typeface="Sakkal Majalla" panose="02000000000000000000" pitchFamily="2" charset="-78"/>
                <a:cs typeface="Sakkal Majalla" panose="02000000000000000000" pitchFamily="2" charset="-78"/>
              </a:rPr>
              <a:t>وير مهارات التعلم النشط والابتكار</a:t>
            </a:r>
          </a:p>
        </p:txBody>
      </p:sp>
      <p:sp>
        <p:nvSpPr>
          <p:cNvPr id="10" name="Title 3">
            <a:extLst>
              <a:ext uri="{FF2B5EF4-FFF2-40B4-BE49-F238E27FC236}">
                <a16:creationId xmlns:a16="http://schemas.microsoft.com/office/drawing/2014/main" id="{08D9819D-577C-2501-BB09-45CF97572FE9}"/>
              </a:ext>
            </a:extLst>
          </p:cNvPr>
          <p:cNvSpPr txBox="1">
            <a:spLocks/>
          </p:cNvSpPr>
          <p:nvPr/>
        </p:nvSpPr>
        <p:spPr>
          <a:xfrm>
            <a:off x="838200" y="5255395"/>
            <a:ext cx="9573125" cy="663993"/>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2800" kern="1200">
                <a:solidFill>
                  <a:srgbClr val="A9894C"/>
                </a:solidFill>
                <a:latin typeface="TS Safaa Bold" panose="00000800000000000000" pitchFamily="50" charset="-78"/>
                <a:ea typeface="+mj-ea"/>
                <a:cs typeface="TS Safaa Bold" panose="00000800000000000000" pitchFamily="50" charset="-78"/>
              </a:defRPr>
            </a:lvl1pPr>
          </a:lstStyle>
          <a:p>
            <a:pPr marL="342900" indent="-342900">
              <a:buFont typeface="Wingdings" panose="05000000000000000000" pitchFamily="2" charset="2"/>
              <a:buChar char="q"/>
            </a:pPr>
            <a:r>
              <a:rPr lang="ar-TN" sz="2500" b="1">
                <a:solidFill>
                  <a:schemeClr val="tx1">
                    <a:lumMod val="50000"/>
                  </a:schemeClr>
                </a:solidFill>
                <a:latin typeface="Sakkal Majalla" panose="02000000000000000000" pitchFamily="2" charset="-78"/>
                <a:cs typeface="Sakkal Majalla" panose="02000000000000000000" pitchFamily="2" charset="-78"/>
              </a:rPr>
              <a:t>تقييم جودة الموارد التعليمية الرقمية</a:t>
            </a:r>
            <a:br>
              <a:rPr lang="ar-TN" sz="2500" b="1">
                <a:solidFill>
                  <a:schemeClr val="tx1">
                    <a:lumMod val="50000"/>
                  </a:schemeClr>
                </a:solidFill>
                <a:latin typeface="Sakkal Majalla" panose="02000000000000000000" pitchFamily="2" charset="-78"/>
                <a:cs typeface="Sakkal Majalla" panose="02000000000000000000" pitchFamily="2" charset="-78"/>
              </a:rPr>
            </a:br>
            <a:endParaRPr lang="ar-TN" sz="2500" b="1" dirty="0">
              <a:solidFill>
                <a:schemeClr val="tx1">
                  <a:lumMod val="50000"/>
                </a:schemeClr>
              </a:solidFill>
              <a:latin typeface="Sakkal Majalla" panose="02000000000000000000" pitchFamily="2" charset="-78"/>
              <a:cs typeface="Sakkal Majalla" panose="02000000000000000000" pitchFamily="2" charset="-78"/>
            </a:endParaRPr>
          </a:p>
        </p:txBody>
      </p:sp>
      <p:pic>
        <p:nvPicPr>
          <p:cNvPr id="17410" name="Picture 2" descr="Flat design creativity template">
            <a:extLst>
              <a:ext uri="{FF2B5EF4-FFF2-40B4-BE49-F238E27FC236}">
                <a16:creationId xmlns:a16="http://schemas.microsoft.com/office/drawing/2014/main" id="{2FBD5E9F-6644-08EB-D98D-A697DDA05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63" y="2167238"/>
            <a:ext cx="3767311" cy="367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567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52</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p:txBody>
          <a:bodyPr>
            <a:normAutofit/>
          </a:bodyPr>
          <a:lstStyle/>
          <a:p>
            <a:r>
              <a:rPr lang="ar-TN" dirty="0"/>
              <a:t>استخدام تقنيات التصميم والإنتاج الرقمي</a:t>
            </a:r>
          </a:p>
        </p:txBody>
      </p:sp>
      <p:sp>
        <p:nvSpPr>
          <p:cNvPr id="10" name="TextBox 9">
            <a:extLst>
              <a:ext uri="{FF2B5EF4-FFF2-40B4-BE49-F238E27FC236}">
                <a16:creationId xmlns:a16="http://schemas.microsoft.com/office/drawing/2014/main" id="{A7878741-7661-C538-4F06-FDB1F0E4D26F}"/>
              </a:ext>
            </a:extLst>
          </p:cNvPr>
          <p:cNvSpPr txBox="1"/>
          <p:nvPr/>
        </p:nvSpPr>
        <p:spPr>
          <a:xfrm>
            <a:off x="3899516" y="1967274"/>
            <a:ext cx="6094520" cy="3170099"/>
          </a:xfrm>
          <a:prstGeom prst="rect">
            <a:avLst/>
          </a:prstGeom>
          <a:noFill/>
        </p:spPr>
        <p:txBody>
          <a:bodyPr wrap="square">
            <a:spAutoFit/>
          </a:bodyPr>
          <a:lstStyle/>
          <a:p>
            <a:pPr algn="r" rtl="1"/>
            <a:r>
              <a:rPr lang="ar-TN" sz="2500" dirty="0">
                <a:latin typeface="Sakkal Majalla" panose="02000000000000000000" pitchFamily="2" charset="-78"/>
                <a:cs typeface="Sakkal Majalla" panose="02000000000000000000" pitchFamily="2" charset="-78"/>
              </a:rPr>
              <a:t>تقديم الأدوات: استعرض أدوات التصميم والإنتاج الرقمي المتاحة مثل </a:t>
            </a:r>
            <a:r>
              <a:rPr lang="en-US" sz="2500" dirty="0">
                <a:latin typeface="Sakkal Majalla" panose="02000000000000000000" pitchFamily="2" charset="-78"/>
                <a:cs typeface="Sakkal Majalla" panose="02000000000000000000" pitchFamily="2" charset="-78"/>
              </a:rPr>
              <a:t>Adobe Creative Suite (</a:t>
            </a:r>
            <a:r>
              <a:rPr lang="ar-TN" sz="2500" dirty="0">
                <a:latin typeface="Sakkal Majalla" panose="02000000000000000000" pitchFamily="2" charset="-78"/>
                <a:cs typeface="Sakkal Majalla" panose="02000000000000000000" pitchFamily="2" charset="-78"/>
              </a:rPr>
              <a:t>مثل </a:t>
            </a:r>
            <a:r>
              <a:rPr lang="en-US" sz="2500" dirty="0">
                <a:latin typeface="Sakkal Majalla" panose="02000000000000000000" pitchFamily="2" charset="-78"/>
                <a:cs typeface="Sakkal Majalla" panose="02000000000000000000" pitchFamily="2" charset="-78"/>
              </a:rPr>
              <a:t>Photoshop </a:t>
            </a:r>
            <a:r>
              <a:rPr lang="ar-TN" sz="2500" dirty="0">
                <a:latin typeface="Sakkal Majalla" panose="02000000000000000000" pitchFamily="2" charset="-78"/>
                <a:cs typeface="Sakkal Majalla" panose="02000000000000000000" pitchFamily="2" charset="-78"/>
              </a:rPr>
              <a:t>و</a:t>
            </a:r>
            <a:r>
              <a:rPr lang="en-US" sz="2500" dirty="0">
                <a:latin typeface="Sakkal Majalla" panose="02000000000000000000" pitchFamily="2" charset="-78"/>
                <a:cs typeface="Sakkal Majalla" panose="02000000000000000000" pitchFamily="2" charset="-78"/>
              </a:rPr>
              <a:t>Illustrator) </a:t>
            </a:r>
            <a:r>
              <a:rPr lang="ar-TN" sz="2500" dirty="0">
                <a:latin typeface="Sakkal Majalla" panose="02000000000000000000" pitchFamily="2" charset="-78"/>
                <a:cs typeface="Sakkal Majalla" panose="02000000000000000000" pitchFamily="2" charset="-78"/>
              </a:rPr>
              <a:t>و</a:t>
            </a:r>
            <a:r>
              <a:rPr lang="en-US" sz="2500" dirty="0">
                <a:latin typeface="Sakkal Majalla" panose="02000000000000000000" pitchFamily="2" charset="-78"/>
                <a:cs typeface="Sakkal Majalla" panose="02000000000000000000" pitchFamily="2" charset="-78"/>
              </a:rPr>
              <a:t>Canva </a:t>
            </a:r>
            <a:r>
              <a:rPr lang="ar-TN" sz="2500" dirty="0">
                <a:latin typeface="Sakkal Majalla" panose="02000000000000000000" pitchFamily="2" charset="-78"/>
                <a:cs typeface="Sakkal Majalla" panose="02000000000000000000" pitchFamily="2" charset="-78"/>
              </a:rPr>
              <a:t>وتطبيقات الفيديو (مثل </a:t>
            </a:r>
            <a:r>
              <a:rPr lang="en-US" sz="2500" dirty="0">
                <a:latin typeface="Sakkal Majalla" panose="02000000000000000000" pitchFamily="2" charset="-78"/>
                <a:cs typeface="Sakkal Majalla" panose="02000000000000000000" pitchFamily="2" charset="-78"/>
              </a:rPr>
              <a:t>Adobe Premiere </a:t>
            </a:r>
            <a:r>
              <a:rPr lang="ar-TN" sz="2500" dirty="0">
                <a:latin typeface="Sakkal Majalla" panose="02000000000000000000" pitchFamily="2" charset="-78"/>
                <a:cs typeface="Sakkal Majalla" panose="02000000000000000000" pitchFamily="2" charset="-78"/>
              </a:rPr>
              <a:t>و</a:t>
            </a:r>
            <a:r>
              <a:rPr lang="en-US" sz="2500" dirty="0">
                <a:latin typeface="Sakkal Majalla" panose="02000000000000000000" pitchFamily="2" charset="-78"/>
                <a:cs typeface="Sakkal Majalla" panose="02000000000000000000" pitchFamily="2" charset="-78"/>
              </a:rPr>
              <a:t>Final Cut Pro).</a:t>
            </a:r>
          </a:p>
          <a:p>
            <a:pPr algn="r" rtl="1"/>
            <a:r>
              <a:rPr lang="ar-TN" sz="2500" dirty="0">
                <a:latin typeface="Sakkal Majalla" panose="02000000000000000000" pitchFamily="2" charset="-78"/>
                <a:cs typeface="Sakkal Majalla" panose="02000000000000000000" pitchFamily="2" charset="-78"/>
              </a:rPr>
              <a:t>أمثلة عملية: قم بعرض أمثلة عملية على كيفية استخدام هذه الأدوات لإنشاء موارد تعليمية متنوعة مثل الرسوم المتحركة، والفيديوهات التفاعلية، والعروض التقديمية الجذابة.</a:t>
            </a:r>
          </a:p>
          <a:p>
            <a:pPr algn="r" rtl="1"/>
            <a:r>
              <a:rPr lang="ar-TN" sz="2500" dirty="0">
                <a:latin typeface="Sakkal Majalla" panose="02000000000000000000" pitchFamily="2" charset="-78"/>
                <a:cs typeface="Sakkal Majalla" panose="02000000000000000000" pitchFamily="2" charset="-78"/>
              </a:rPr>
              <a:t>.</a:t>
            </a:r>
          </a:p>
        </p:txBody>
      </p:sp>
      <p:pic>
        <p:nvPicPr>
          <p:cNvPr id="16386" name="Picture 2" descr="Fresh Ideas Design Creativity Concept">
            <a:extLst>
              <a:ext uri="{FF2B5EF4-FFF2-40B4-BE49-F238E27FC236}">
                <a16:creationId xmlns:a16="http://schemas.microsoft.com/office/drawing/2014/main" id="{89E95EA9-7365-E86B-FF8B-1111C11A2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48" y="2129472"/>
            <a:ext cx="3714631" cy="259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68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53</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a:xfrm>
            <a:off x="116840" y="652915"/>
            <a:ext cx="9573125" cy="663993"/>
          </a:xfrm>
        </p:spPr>
        <p:txBody>
          <a:bodyPr>
            <a:normAutofit/>
          </a:bodyPr>
          <a:lstStyle/>
          <a:p>
            <a:r>
              <a:rPr lang="ar-TN" dirty="0"/>
              <a:t> تصميم موارد تفاعلية</a:t>
            </a:r>
          </a:p>
        </p:txBody>
      </p:sp>
      <p:sp>
        <p:nvSpPr>
          <p:cNvPr id="10" name="TextBox 9">
            <a:extLst>
              <a:ext uri="{FF2B5EF4-FFF2-40B4-BE49-F238E27FC236}">
                <a16:creationId xmlns:a16="http://schemas.microsoft.com/office/drawing/2014/main" id="{A7878741-7661-C538-4F06-FDB1F0E4D26F}"/>
              </a:ext>
            </a:extLst>
          </p:cNvPr>
          <p:cNvSpPr txBox="1"/>
          <p:nvPr/>
        </p:nvSpPr>
        <p:spPr>
          <a:xfrm>
            <a:off x="3899516" y="1967274"/>
            <a:ext cx="6094520" cy="2400657"/>
          </a:xfrm>
          <a:prstGeom prst="rect">
            <a:avLst/>
          </a:prstGeom>
          <a:noFill/>
        </p:spPr>
        <p:txBody>
          <a:bodyPr wrap="square">
            <a:spAutoFit/>
          </a:bodyPr>
          <a:lstStyle/>
          <a:p>
            <a:pPr algn="r" rtl="1"/>
            <a:r>
              <a:rPr lang="ar-TN" sz="2500" dirty="0">
                <a:latin typeface="Sakkal Majalla" panose="02000000000000000000" pitchFamily="2" charset="-78"/>
                <a:cs typeface="Sakkal Majalla" panose="02000000000000000000" pitchFamily="2" charset="-78"/>
              </a:rPr>
              <a:t>التفاعلية في التعلم: شرح أهمية الموارد التعليمية التفاعلية في تحفيز الطلاب وتعزيز تجربة التعلم.</a:t>
            </a:r>
          </a:p>
          <a:p>
            <a:pPr algn="r" rtl="1"/>
            <a:r>
              <a:rPr lang="ar-TN" sz="2500" dirty="0">
                <a:latin typeface="Sakkal Majalla" panose="02000000000000000000" pitchFamily="2" charset="-78"/>
                <a:cs typeface="Sakkal Majalla" panose="02000000000000000000" pitchFamily="2" charset="-78"/>
              </a:rPr>
              <a:t>أنواع الموارد التفاعلية: عرض مجموعة متنوعة من الموارد التعليمية التفاعلية مثل الألعاب التعليمية، والتطبيقات التعليمية، </a:t>
            </a:r>
            <a:r>
              <a:rPr lang="ar-TN" sz="2500" dirty="0" err="1">
                <a:latin typeface="Sakkal Majalla" panose="02000000000000000000" pitchFamily="2" charset="-78"/>
                <a:cs typeface="Sakkal Majalla" panose="02000000000000000000" pitchFamily="2" charset="-78"/>
              </a:rPr>
              <a:t>والمحاكيات</a:t>
            </a:r>
            <a:r>
              <a:rPr lang="ar-TN" sz="2500" dirty="0">
                <a:latin typeface="Sakkal Majalla" panose="02000000000000000000" pitchFamily="2" charset="-78"/>
                <a:cs typeface="Sakkal Majalla" panose="02000000000000000000" pitchFamily="2" charset="-78"/>
              </a:rPr>
              <a:t>، وغيرها.</a:t>
            </a:r>
          </a:p>
          <a:p>
            <a:pPr algn="r" rtl="1"/>
            <a:r>
              <a:rPr lang="ar-TN" sz="2500" dirty="0">
                <a:latin typeface="Sakkal Majalla" panose="02000000000000000000" pitchFamily="2" charset="-78"/>
                <a:cs typeface="Sakkal Majalla" panose="02000000000000000000" pitchFamily="2" charset="-78"/>
              </a:rPr>
              <a:t>.</a:t>
            </a:r>
          </a:p>
        </p:txBody>
      </p:sp>
      <p:pic>
        <p:nvPicPr>
          <p:cNvPr id="10242" name="Picture 2" descr="Abstract background design">
            <a:extLst>
              <a:ext uri="{FF2B5EF4-FFF2-40B4-BE49-F238E27FC236}">
                <a16:creationId xmlns:a16="http://schemas.microsoft.com/office/drawing/2014/main" id="{60EEBADA-BB51-836C-7577-99185B518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 y="1316908"/>
            <a:ext cx="3717925" cy="371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503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54</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p:txBody>
          <a:bodyPr>
            <a:normAutofit/>
          </a:bodyPr>
          <a:lstStyle/>
          <a:p>
            <a:r>
              <a:rPr lang="ar-TN" sz="2500" dirty="0"/>
              <a:t>توجيه الطل</a:t>
            </a:r>
            <a:r>
              <a:rPr lang="ar-SA" sz="2500" dirty="0" err="1"/>
              <a:t>بة</a:t>
            </a:r>
            <a:r>
              <a:rPr lang="ar-TN" sz="2500" dirty="0"/>
              <a:t> في استخدام الموارد الرقمية</a:t>
            </a:r>
          </a:p>
        </p:txBody>
      </p:sp>
      <p:sp>
        <p:nvSpPr>
          <p:cNvPr id="10" name="TextBox 9">
            <a:extLst>
              <a:ext uri="{FF2B5EF4-FFF2-40B4-BE49-F238E27FC236}">
                <a16:creationId xmlns:a16="http://schemas.microsoft.com/office/drawing/2014/main" id="{A7878741-7661-C538-4F06-FDB1F0E4D26F}"/>
              </a:ext>
            </a:extLst>
          </p:cNvPr>
          <p:cNvSpPr txBox="1"/>
          <p:nvPr/>
        </p:nvSpPr>
        <p:spPr>
          <a:xfrm>
            <a:off x="3899516" y="1967274"/>
            <a:ext cx="6094520" cy="369332"/>
          </a:xfrm>
          <a:prstGeom prst="rect">
            <a:avLst/>
          </a:prstGeom>
          <a:noFill/>
        </p:spPr>
        <p:txBody>
          <a:bodyPr wrap="square">
            <a:spAutoFit/>
          </a:bodyPr>
          <a:lstStyle/>
          <a:p>
            <a:pPr algn="r" rtl="1"/>
            <a:r>
              <a:rPr lang="ar-TN" dirty="0">
                <a:latin typeface="Sakkal Majalla" panose="02000000000000000000" pitchFamily="2" charset="-78"/>
                <a:cs typeface="Sakkal Majalla" panose="02000000000000000000" pitchFamily="2" charset="-78"/>
              </a:rPr>
              <a:t>.</a:t>
            </a:r>
          </a:p>
        </p:txBody>
      </p:sp>
      <p:sp>
        <p:nvSpPr>
          <p:cNvPr id="12" name="TextBox 11">
            <a:extLst>
              <a:ext uri="{FF2B5EF4-FFF2-40B4-BE49-F238E27FC236}">
                <a16:creationId xmlns:a16="http://schemas.microsoft.com/office/drawing/2014/main" id="{DD42CF03-9714-9588-8B85-D5B0688ADB5F}"/>
              </a:ext>
            </a:extLst>
          </p:cNvPr>
          <p:cNvSpPr txBox="1"/>
          <p:nvPr/>
        </p:nvSpPr>
        <p:spPr>
          <a:xfrm>
            <a:off x="4723660" y="2282083"/>
            <a:ext cx="6094520" cy="2015936"/>
          </a:xfrm>
          <a:prstGeom prst="rect">
            <a:avLst/>
          </a:prstGeom>
          <a:noFill/>
        </p:spPr>
        <p:txBody>
          <a:bodyPr wrap="square">
            <a:spAutoFit/>
          </a:bodyPr>
          <a:lstStyle/>
          <a:p>
            <a:endParaRPr lang="ar-TN" sz="2500" dirty="0">
              <a:latin typeface="Sakkal Majalla" panose="02000000000000000000" pitchFamily="2" charset="-78"/>
              <a:cs typeface="Sakkal Majalla" panose="02000000000000000000" pitchFamily="2" charset="-78"/>
            </a:endParaRPr>
          </a:p>
          <a:p>
            <a:r>
              <a:rPr lang="ar-TN" sz="2500" dirty="0">
                <a:latin typeface="Sakkal Majalla" panose="02000000000000000000" pitchFamily="2" charset="-78"/>
                <a:cs typeface="Sakkal Majalla" panose="02000000000000000000" pitchFamily="2" charset="-78"/>
              </a:rPr>
              <a:t>إرشادات للاستخدام: توضيح كيفية توجيه الطلاب لاستخدام الموارد الرقمية بشكل فعّال لتحقيق أهداف التعلم المحددة.</a:t>
            </a:r>
          </a:p>
          <a:p>
            <a:r>
              <a:rPr lang="ar-TN" sz="2500" dirty="0">
                <a:latin typeface="Sakkal Majalla" panose="02000000000000000000" pitchFamily="2" charset="-78"/>
                <a:cs typeface="Sakkal Majalla" panose="02000000000000000000" pitchFamily="2" charset="-78"/>
              </a:rPr>
              <a:t>إدارة الوقت: تقديم نصائح حول كيفية إدارة الوقت والتركيز أثناء استخدام الموارد الرقمية لتحقيق أقصى استفادة</a:t>
            </a:r>
            <a:endParaRPr lang="en-US" sz="2500" dirty="0">
              <a:latin typeface="Sakkal Majalla" panose="02000000000000000000" pitchFamily="2" charset="-78"/>
              <a:cs typeface="Sakkal Majalla" panose="02000000000000000000" pitchFamily="2" charset="-78"/>
            </a:endParaRPr>
          </a:p>
        </p:txBody>
      </p:sp>
      <p:pic>
        <p:nvPicPr>
          <p:cNvPr id="11266" name="Picture 2" descr="Landing page template">
            <a:extLst>
              <a:ext uri="{FF2B5EF4-FFF2-40B4-BE49-F238E27FC236}">
                <a16:creationId xmlns:a16="http://schemas.microsoft.com/office/drawing/2014/main" id="{9A5B3E7E-EACF-5490-2E8E-1FD7225CD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17" y="2039014"/>
            <a:ext cx="3062605" cy="3062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481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55</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a:xfrm>
            <a:off x="838200" y="693555"/>
            <a:ext cx="9573125" cy="663993"/>
          </a:xfrm>
        </p:spPr>
        <p:txBody>
          <a:bodyPr>
            <a:normAutofit/>
          </a:bodyPr>
          <a:lstStyle/>
          <a:p>
            <a:r>
              <a:rPr lang="ar-SA" sz="2600" dirty="0" err="1"/>
              <a:t>تط</a:t>
            </a:r>
            <a:r>
              <a:rPr lang="ar-TN" sz="2600" dirty="0"/>
              <a:t>وير مهارات التعلم النشط والابتكار</a:t>
            </a:r>
          </a:p>
        </p:txBody>
      </p:sp>
      <p:sp>
        <p:nvSpPr>
          <p:cNvPr id="10" name="TextBox 9">
            <a:extLst>
              <a:ext uri="{FF2B5EF4-FFF2-40B4-BE49-F238E27FC236}">
                <a16:creationId xmlns:a16="http://schemas.microsoft.com/office/drawing/2014/main" id="{A7878741-7661-C538-4F06-FDB1F0E4D26F}"/>
              </a:ext>
            </a:extLst>
          </p:cNvPr>
          <p:cNvSpPr txBox="1"/>
          <p:nvPr/>
        </p:nvSpPr>
        <p:spPr>
          <a:xfrm>
            <a:off x="3899516" y="1967274"/>
            <a:ext cx="6094520" cy="369332"/>
          </a:xfrm>
          <a:prstGeom prst="rect">
            <a:avLst/>
          </a:prstGeom>
          <a:noFill/>
        </p:spPr>
        <p:txBody>
          <a:bodyPr wrap="square">
            <a:spAutoFit/>
          </a:bodyPr>
          <a:lstStyle/>
          <a:p>
            <a:pPr algn="r" rtl="1"/>
            <a:r>
              <a:rPr lang="ar-TN" dirty="0">
                <a:latin typeface="Sakkal Majalla" panose="02000000000000000000" pitchFamily="2" charset="-78"/>
                <a:cs typeface="Sakkal Majalla" panose="02000000000000000000" pitchFamily="2" charset="-78"/>
              </a:rPr>
              <a:t>.</a:t>
            </a:r>
          </a:p>
        </p:txBody>
      </p:sp>
      <p:sp>
        <p:nvSpPr>
          <p:cNvPr id="12" name="TextBox 11">
            <a:extLst>
              <a:ext uri="{FF2B5EF4-FFF2-40B4-BE49-F238E27FC236}">
                <a16:creationId xmlns:a16="http://schemas.microsoft.com/office/drawing/2014/main" id="{DD42CF03-9714-9588-8B85-D5B0688ADB5F}"/>
              </a:ext>
            </a:extLst>
          </p:cNvPr>
          <p:cNvSpPr txBox="1"/>
          <p:nvPr/>
        </p:nvSpPr>
        <p:spPr>
          <a:xfrm>
            <a:off x="4723660" y="2505459"/>
            <a:ext cx="6094520" cy="2015936"/>
          </a:xfrm>
          <a:prstGeom prst="rect">
            <a:avLst/>
          </a:prstGeom>
          <a:noFill/>
        </p:spPr>
        <p:txBody>
          <a:bodyPr wrap="square">
            <a:spAutoFit/>
          </a:bodyPr>
          <a:lstStyle/>
          <a:p>
            <a:r>
              <a:rPr lang="ar-TN" sz="2500" dirty="0">
                <a:latin typeface="Sakkal Majalla" panose="02000000000000000000" pitchFamily="2" charset="-78"/>
                <a:cs typeface="Sakkal Majalla" panose="02000000000000000000" pitchFamily="2" charset="-78"/>
              </a:rPr>
              <a:t>التحفيز والتحفيز: شرح كيفية تحفيز الطلاب للاستفادة من الموارد الرقمية في تنمية مهارات التعلم النشط مثل البحث والاستكشاف.</a:t>
            </a:r>
          </a:p>
          <a:p>
            <a:r>
              <a:rPr lang="ar-TN" sz="2500" dirty="0">
                <a:latin typeface="Sakkal Majalla" panose="02000000000000000000" pitchFamily="2" charset="-78"/>
                <a:cs typeface="Sakkal Majalla" panose="02000000000000000000" pitchFamily="2" charset="-78"/>
              </a:rPr>
              <a:t>المشاركة والتعاون: تشجيع الطلاب على المشاركة والتعاون في استخدام الموارد الرقمية لتحقيق أهداف التعلم المحددة وتنمية مهارات العمل الجماعي.</a:t>
            </a:r>
          </a:p>
        </p:txBody>
      </p:sp>
      <p:pic>
        <p:nvPicPr>
          <p:cNvPr id="15362" name="Picture 2" descr="Front view man portrait with graduation cap">
            <a:extLst>
              <a:ext uri="{FF2B5EF4-FFF2-40B4-BE49-F238E27FC236}">
                <a16:creationId xmlns:a16="http://schemas.microsoft.com/office/drawing/2014/main" id="{5B263FB3-E69F-0778-AA27-11CBE77B6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35" y="1967274"/>
            <a:ext cx="3956685" cy="395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45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56</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4" name="Title 3">
            <a:extLst>
              <a:ext uri="{FF2B5EF4-FFF2-40B4-BE49-F238E27FC236}">
                <a16:creationId xmlns:a16="http://schemas.microsoft.com/office/drawing/2014/main" id="{0B5181BE-3BCF-23AD-BEC5-5D4B7680A1E8}"/>
              </a:ext>
            </a:extLst>
          </p:cNvPr>
          <p:cNvSpPr>
            <a:spLocks noGrp="1"/>
          </p:cNvSpPr>
          <p:nvPr>
            <p:ph type="title"/>
          </p:nvPr>
        </p:nvSpPr>
        <p:spPr/>
        <p:txBody>
          <a:bodyPr>
            <a:normAutofit fontScale="90000"/>
          </a:bodyPr>
          <a:lstStyle/>
          <a:p>
            <a:r>
              <a:rPr lang="ar-TN" dirty="0"/>
              <a:t>تقييم جودة الموارد التعليمية الرقمية</a:t>
            </a:r>
            <a:br>
              <a:rPr lang="ar-TN" dirty="0"/>
            </a:br>
            <a:endParaRPr lang="ar-TN" dirty="0"/>
          </a:p>
        </p:txBody>
      </p:sp>
      <p:sp>
        <p:nvSpPr>
          <p:cNvPr id="10" name="TextBox 9">
            <a:extLst>
              <a:ext uri="{FF2B5EF4-FFF2-40B4-BE49-F238E27FC236}">
                <a16:creationId xmlns:a16="http://schemas.microsoft.com/office/drawing/2014/main" id="{A7878741-7661-C538-4F06-FDB1F0E4D26F}"/>
              </a:ext>
            </a:extLst>
          </p:cNvPr>
          <p:cNvSpPr txBox="1"/>
          <p:nvPr/>
        </p:nvSpPr>
        <p:spPr>
          <a:xfrm>
            <a:off x="3899516" y="1967274"/>
            <a:ext cx="6094520" cy="369332"/>
          </a:xfrm>
          <a:prstGeom prst="rect">
            <a:avLst/>
          </a:prstGeom>
          <a:noFill/>
        </p:spPr>
        <p:txBody>
          <a:bodyPr wrap="square">
            <a:spAutoFit/>
          </a:bodyPr>
          <a:lstStyle/>
          <a:p>
            <a:pPr algn="r" rtl="1"/>
            <a:r>
              <a:rPr lang="ar-TN" dirty="0">
                <a:latin typeface="Sakkal Majalla" panose="02000000000000000000" pitchFamily="2" charset="-78"/>
                <a:cs typeface="Sakkal Majalla" panose="02000000000000000000" pitchFamily="2" charset="-78"/>
              </a:rPr>
              <a:t>.</a:t>
            </a:r>
          </a:p>
        </p:txBody>
      </p:sp>
      <p:sp>
        <p:nvSpPr>
          <p:cNvPr id="12" name="TextBox 11">
            <a:extLst>
              <a:ext uri="{FF2B5EF4-FFF2-40B4-BE49-F238E27FC236}">
                <a16:creationId xmlns:a16="http://schemas.microsoft.com/office/drawing/2014/main" id="{DD42CF03-9714-9588-8B85-D5B0688ADB5F}"/>
              </a:ext>
            </a:extLst>
          </p:cNvPr>
          <p:cNvSpPr txBox="1"/>
          <p:nvPr/>
        </p:nvSpPr>
        <p:spPr>
          <a:xfrm>
            <a:off x="5241820" y="2694429"/>
            <a:ext cx="6094520" cy="2400657"/>
          </a:xfrm>
          <a:prstGeom prst="rect">
            <a:avLst/>
          </a:prstGeom>
          <a:noFill/>
        </p:spPr>
        <p:txBody>
          <a:bodyPr wrap="square">
            <a:spAutoFit/>
          </a:bodyPr>
          <a:lstStyle/>
          <a:p>
            <a:r>
              <a:rPr lang="ar-TN" sz="2500" dirty="0">
                <a:latin typeface="Sakkal Majalla" panose="02000000000000000000" pitchFamily="2" charset="-78"/>
                <a:cs typeface="Sakkal Majalla" panose="02000000000000000000" pitchFamily="2" charset="-78"/>
              </a:rPr>
              <a:t>معايير التقييم: شرح معايير تقييم جودة الموارد التعليمية الرقمية بما في ذلك المحتوى، والتفاعلية، والصحة، والموثوقية.</a:t>
            </a:r>
          </a:p>
          <a:p>
            <a:r>
              <a:rPr lang="ar-TN" sz="2500" dirty="0">
                <a:latin typeface="Sakkal Majalla" panose="02000000000000000000" pitchFamily="2" charset="-78"/>
                <a:cs typeface="Sakkal Majalla" panose="02000000000000000000" pitchFamily="2" charset="-78"/>
              </a:rPr>
              <a:t>التقييم المستمر: توجيه المعلمين في عملية التقييم المستمر للموارد التعليمية الرقمية وتحسينها بناءً على تجارب الطلاب وملاحظاتهم.</a:t>
            </a:r>
          </a:p>
          <a:p>
            <a:r>
              <a:rPr lang="ar-TN" sz="2500" dirty="0">
                <a:latin typeface="Sakkal Majalla" panose="02000000000000000000" pitchFamily="2" charset="-78"/>
                <a:cs typeface="Sakkal Majalla" panose="02000000000000000000" pitchFamily="2" charset="-78"/>
              </a:rPr>
              <a:t>توفير هذه التفاصيل سيساعد في توضيح المفاهيم وتقديم الإرشادات بشكل أكثر دقة للمعلمين لتطوير مهارات</a:t>
            </a:r>
          </a:p>
        </p:txBody>
      </p:sp>
      <p:pic>
        <p:nvPicPr>
          <p:cNvPr id="14338" name="Picture 2" descr="Product quality concept illustration">
            <a:extLst>
              <a:ext uri="{FF2B5EF4-FFF2-40B4-BE49-F238E27FC236}">
                <a16:creationId xmlns:a16="http://schemas.microsoft.com/office/drawing/2014/main" id="{F30E5548-99D9-6FE1-DB8B-05617AFA6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75" y="2023087"/>
            <a:ext cx="3924848" cy="3924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927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5F675EF-E521-4614-8A41-3654639B34A0}"/>
              </a:ext>
            </a:extLst>
          </p:cNvPr>
          <p:cNvSpPr>
            <a:spLocks noGrp="1"/>
          </p:cNvSpPr>
          <p:nvPr>
            <p:ph type="title"/>
          </p:nvPr>
        </p:nvSpPr>
        <p:spPr/>
        <p:txBody>
          <a:bodyPr/>
          <a:lstStyle/>
          <a:p>
            <a:r>
              <a:rPr lang="ar-SA" dirty="0"/>
              <a:t>الملخص</a:t>
            </a:r>
          </a:p>
        </p:txBody>
      </p:sp>
      <p:sp>
        <p:nvSpPr>
          <p:cNvPr id="4" name="Slide Number Placeholder 9">
            <a:extLst>
              <a:ext uri="{FF2B5EF4-FFF2-40B4-BE49-F238E27FC236}">
                <a16:creationId xmlns:a16="http://schemas.microsoft.com/office/drawing/2014/main" id="{B00A1CFA-E94F-489C-9189-1B392BC79FD4}"/>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chemeClr val="bg1"/>
                </a:solidFill>
              </a:rPr>
              <a:pPr algn="ctr"/>
              <a:t>57</a:t>
            </a:fld>
            <a:endParaRPr lang="en-US" dirty="0">
              <a:solidFill>
                <a:schemeClr val="bg1"/>
              </a:solidFill>
            </a:endParaRPr>
          </a:p>
        </p:txBody>
      </p:sp>
      <p:cxnSp>
        <p:nvCxnSpPr>
          <p:cNvPr id="5" name="Straight Connector 4">
            <a:extLst>
              <a:ext uri="{FF2B5EF4-FFF2-40B4-BE49-F238E27FC236}">
                <a16:creationId xmlns:a16="http://schemas.microsoft.com/office/drawing/2014/main" id="{BD2E493A-9DD9-4263-999C-386311D6FA1B}"/>
              </a:ext>
            </a:extLst>
          </p:cNvPr>
          <p:cNvCxnSpPr>
            <a:cxnSpLocks/>
          </p:cNvCxnSpPr>
          <p:nvPr/>
        </p:nvCxnSpPr>
        <p:spPr>
          <a:xfrm>
            <a:off x="579417" y="6654115"/>
            <a:ext cx="7907635" cy="0"/>
          </a:xfrm>
          <a:prstGeom prst="line">
            <a:avLst/>
          </a:prstGeom>
          <a:noFill/>
          <a:ln w="6350" cap="flat">
            <a:solidFill>
              <a:schemeClr val="bg1"/>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6" name="Title 1">
            <a:extLst>
              <a:ext uri="{FF2B5EF4-FFF2-40B4-BE49-F238E27FC236}">
                <a16:creationId xmlns:a16="http://schemas.microsoft.com/office/drawing/2014/main" id="{2538D5DD-A964-441E-8C3E-0323D74C5AB3}"/>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chemeClr val="bg1">
                    <a:lumMod val="85000"/>
                  </a:schemeClr>
                </a:solidFill>
                <a:latin typeface="Times New Roman" panose="02020603050405020304" pitchFamily="18" charset="0"/>
              </a:rPr>
              <a:t>عمادة تقنية المعلومات والتعليم الالكتروني</a:t>
            </a:r>
            <a:endParaRPr lang="ar-EG" sz="1200" b="1" dirty="0">
              <a:solidFill>
                <a:schemeClr val="bg1">
                  <a:lumMod val="85000"/>
                </a:schemeClr>
              </a:solidFill>
              <a:latin typeface="Times New Roman" panose="02020603050405020304" pitchFamily="18" charset="0"/>
            </a:endParaRPr>
          </a:p>
        </p:txBody>
      </p:sp>
      <p:sp>
        <p:nvSpPr>
          <p:cNvPr id="3" name="Rectangle 1">
            <a:extLst>
              <a:ext uri="{FF2B5EF4-FFF2-40B4-BE49-F238E27FC236}">
                <a16:creationId xmlns:a16="http://schemas.microsoft.com/office/drawing/2014/main" id="{CACD5519-9FF6-C902-FC34-DB2EC64C7333}"/>
              </a:ext>
            </a:extLst>
          </p:cNvPr>
          <p:cNvSpPr>
            <a:spLocks noChangeArrowheads="1"/>
          </p:cNvSpPr>
          <p:nvPr/>
        </p:nvSpPr>
        <p:spPr bwMode="auto">
          <a:xfrm>
            <a:off x="1645921" y="1435942"/>
            <a:ext cx="8826364" cy="5209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eaLnBrk="0" fontAlgn="base" latinLnBrk="0" hangingPunct="0">
              <a:lnSpc>
                <a:spcPct val="150000"/>
              </a:lnSpc>
              <a:spcBef>
                <a:spcPct val="0"/>
              </a:spcBef>
              <a:spcAft>
                <a:spcPct val="0"/>
              </a:spcAft>
              <a:buClrTx/>
              <a:buSzTx/>
              <a:buFontTx/>
              <a:buNone/>
              <a:tabLst/>
            </a:pPr>
            <a:r>
              <a:rPr kumimoji="0" lang="ar-SA" altLang="en-US" sz="2800" b="0" i="0" u="none" strike="noStrike" cap="none" normalizeH="0" baseline="0" dirty="0">
                <a:ln>
                  <a:noFill/>
                </a:ln>
                <a:solidFill>
                  <a:schemeClr val="bg1"/>
                </a:solidFill>
                <a:effectLst/>
                <a:latin typeface="Sakkal Majalla" panose="02000000000000000000" pitchFamily="2" charset="-78"/>
                <a:cs typeface="Sakkal Majalla" panose="02000000000000000000" pitchFamily="2" charset="-78"/>
              </a:rPr>
              <a:t>تم خلال هذه الدورة استكشاف أهمية وفوائد بناء بيئات تعلم رقمية فعّالة وتفاعلية. من خلال توظيف الموارد التعليمية المفتوحة واكتساب مهارات البحث والإنتاج الرقمي، تم تمكين المشاركين من تصميم وتطوير محتوى تعليمي متميز. وبفضل دمج واستخدام الموارد التعليمية الرقمية في نظام إدارة التعلم البلاك بورد، فقد تم تحسين تجربة التعلم وتوفير بيئة تعليمية تفاعلية تدعم التفاعل والمشاركة. نهيب بالمشاركين الاستفادة من المعارف والمهارات التي اكتسبوها في هذه الدورة لتعزيز تجربة التعلم الرقمي وتطوير ممارساتهم التعليمية في المستقبل</a:t>
            </a:r>
            <a:r>
              <a:rPr kumimoji="0" lang="en-US" altLang="en-US" sz="2800" b="0" i="0" u="none" strike="noStrike" cap="none" normalizeH="0" baseline="0" dirty="0">
                <a:ln>
                  <a:noFill/>
                </a:ln>
                <a:solidFill>
                  <a:schemeClr val="bg1"/>
                </a:solidFill>
                <a:effectLst/>
                <a:latin typeface="Sakkal Majalla" panose="02000000000000000000" pitchFamily="2" charset="-78"/>
                <a:cs typeface="Sakkal Majalla" panose="02000000000000000000" pitchFamily="2" charset="-78"/>
              </a:rPr>
              <a:t>.</a:t>
            </a:r>
          </a:p>
          <a:p>
            <a:pPr marL="0" marR="0" lvl="0" indent="0" algn="justLow" defTabSz="914400" eaLnBrk="0" fontAlgn="base" latinLnBrk="0" hangingPunct="0">
              <a:lnSpc>
                <a:spcPct val="150000"/>
              </a:lnSpc>
              <a:spcBef>
                <a:spcPct val="0"/>
              </a:spcBef>
              <a:spcAft>
                <a:spcPct val="0"/>
              </a:spcAft>
              <a:buClrTx/>
              <a:buSzTx/>
              <a:buFontTx/>
              <a:buNone/>
              <a:tabLst/>
            </a:pPr>
            <a:endParaRPr kumimoji="0" lang="en-US" altLang="en-US" sz="2800" b="0" i="0" u="none" strike="noStrike" cap="none" normalizeH="0" baseline="0" dirty="0">
              <a:ln>
                <a:noFill/>
              </a:ln>
              <a:solidFill>
                <a:schemeClr val="bg1"/>
              </a:solidFill>
              <a:effectLst/>
              <a:latin typeface="Sakkal Majalla" panose="02000000000000000000" pitchFamily="2" charset="-78"/>
              <a:cs typeface="Sakkal Majalla" panose="02000000000000000000" pitchFamily="2" charset="-78"/>
            </a:endParaRPr>
          </a:p>
        </p:txBody>
      </p:sp>
      <p:sp>
        <p:nvSpPr>
          <p:cNvPr id="7" name="Rectangle 2">
            <a:extLst>
              <a:ext uri="{FF2B5EF4-FFF2-40B4-BE49-F238E27FC236}">
                <a16:creationId xmlns:a16="http://schemas.microsoft.com/office/drawing/2014/main" id="{0DB70B92-FBBF-1E26-E956-00D04C49848E}"/>
              </a:ext>
            </a:extLst>
          </p:cNvPr>
          <p:cNvSpPr>
            <a:spLocks noChangeArrowheads="1"/>
          </p:cNvSpPr>
          <p:nvPr/>
        </p:nvSpPr>
        <p:spPr bwMode="auto">
          <a:xfrm>
            <a:off x="0" y="0"/>
            <a:ext cx="52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5055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85E725C0-4781-D344-A21A-C78C0E4D3F26}"/>
              </a:ext>
            </a:extLst>
          </p:cNvPr>
          <p:cNvSpPr txBox="1"/>
          <p:nvPr/>
        </p:nvSpPr>
        <p:spPr>
          <a:xfrm>
            <a:off x="140527" y="5273048"/>
            <a:ext cx="6161800" cy="1107996"/>
          </a:xfrm>
          <a:prstGeom prst="rect">
            <a:avLst/>
          </a:prstGeom>
          <a:noFill/>
        </p:spPr>
        <p:txBody>
          <a:bodyPr wrap="square" rtlCol="1">
            <a:spAutoFit/>
          </a:bodyPr>
          <a:lstStyle/>
          <a:p>
            <a:pPr marL="0" algn="ctr" defTabSz="914400" eaLnBrk="1" latinLnBrk="0" hangingPunct="1"/>
            <a:r>
              <a:rPr lang="ar-SA" sz="6600" dirty="0">
                <a:solidFill>
                  <a:srgbClr val="A9894C"/>
                </a:solidFill>
                <a:cs typeface="TS Safaa Medium" panose="00000600000000000000" pitchFamily="50" charset="-78"/>
              </a:rPr>
              <a:t>شكرا لكم</a:t>
            </a:r>
          </a:p>
        </p:txBody>
      </p:sp>
      <p:pic>
        <p:nvPicPr>
          <p:cNvPr id="2" name="صورة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349" y="957942"/>
            <a:ext cx="4850674" cy="2965403"/>
          </a:xfrm>
          <a:prstGeom prst="rect">
            <a:avLst/>
          </a:prstGeom>
        </p:spPr>
      </p:pic>
    </p:spTree>
    <p:extLst>
      <p:ext uri="{BB962C8B-B14F-4D97-AF65-F5344CB8AC3E}">
        <p14:creationId xmlns:p14="http://schemas.microsoft.com/office/powerpoint/2010/main" val="782942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p:txBody>
          <a:bodyPr>
            <a:normAutofit fontScale="90000"/>
          </a:bodyPr>
          <a:lstStyle/>
          <a:p>
            <a:r>
              <a:rPr lang="ar-SA" sz="2400" dirty="0"/>
              <a:t>التفاعل والتواصل في بيئات التعلم الإلكتروني</a:t>
            </a:r>
            <a:br>
              <a:rPr lang="ar-SA" sz="2400" dirty="0"/>
            </a:br>
            <a:endParaRPr lang="ar-SA" sz="2400"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6</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9" name="TextBox 8">
            <a:extLst>
              <a:ext uri="{FF2B5EF4-FFF2-40B4-BE49-F238E27FC236}">
                <a16:creationId xmlns:a16="http://schemas.microsoft.com/office/drawing/2014/main" id="{D332361A-89BA-D0A2-4E3E-B8DE9E2DA06D}"/>
              </a:ext>
            </a:extLst>
          </p:cNvPr>
          <p:cNvSpPr txBox="1"/>
          <p:nvPr/>
        </p:nvSpPr>
        <p:spPr>
          <a:xfrm>
            <a:off x="3382393" y="1929876"/>
            <a:ext cx="8678427" cy="3233578"/>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التفاعل والتواصل يلعبان دورًا حيويًا في تعزيز تجربة التعلم وتحفيز الطلاب لاستكشاف المحتوى.</a:t>
            </a:r>
          </a:p>
          <a:p>
            <a:pPr marL="342900" indent="-342900">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يتيح التفاعل في بيئات التعلم الإلكتروني تبادل الأفكار والمناقشات بين الطلاب والمعلمين.</a:t>
            </a:r>
          </a:p>
          <a:p>
            <a:pPr marL="342900" indent="-342900">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يشجع التفاعل الطلاب على المشاركة الفعالة في عمليات التعلم وتعزيز فهمهم للمفاهيم.</a:t>
            </a:r>
          </a:p>
          <a:p>
            <a:pPr marL="342900" indent="-342900">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يعزز التفاعل التعلم النشط والمشاركة الفعالة في حل المشكلات والتحليل والتفكير النقدي.</a:t>
            </a:r>
          </a:p>
          <a:p>
            <a:pPr marL="342900" indent="-342900">
              <a:lnSpc>
                <a:spcPct val="150000"/>
              </a:lnSpc>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يساعد التواصل في بيئات التعلم الإلكتروني على تعزيز الروابط بين الطلاب وتشجيع العمل الجماعي وبناء المجتمعات التعليمية.</a:t>
            </a:r>
          </a:p>
        </p:txBody>
      </p:sp>
      <p:pic>
        <p:nvPicPr>
          <p:cNvPr id="11" name="Picture 10">
            <a:extLst>
              <a:ext uri="{FF2B5EF4-FFF2-40B4-BE49-F238E27FC236}">
                <a16:creationId xmlns:a16="http://schemas.microsoft.com/office/drawing/2014/main" id="{3376CE50-C17F-8184-495C-A9BA777F8920}"/>
              </a:ext>
            </a:extLst>
          </p:cNvPr>
          <p:cNvPicPr>
            <a:picLocks noChangeAspect="1"/>
          </p:cNvPicPr>
          <p:nvPr/>
        </p:nvPicPr>
        <p:blipFill>
          <a:blip r:embed="rId3"/>
          <a:stretch>
            <a:fillRect/>
          </a:stretch>
        </p:blipFill>
        <p:spPr>
          <a:xfrm>
            <a:off x="-61731" y="1799377"/>
            <a:ext cx="3444124" cy="3746459"/>
          </a:xfrm>
          <a:prstGeom prst="rect">
            <a:avLst/>
          </a:prstGeom>
        </p:spPr>
      </p:pic>
    </p:spTree>
    <p:extLst>
      <p:ext uri="{BB962C8B-B14F-4D97-AF65-F5344CB8AC3E}">
        <p14:creationId xmlns:p14="http://schemas.microsoft.com/office/powerpoint/2010/main" val="2541041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p:txBody>
          <a:bodyPr>
            <a:normAutofit/>
          </a:bodyPr>
          <a:lstStyle/>
          <a:p>
            <a:r>
              <a:rPr lang="ar-SA" sz="2400" dirty="0"/>
              <a:t>الفوائد العديدة للتعلم الإلكتروني التفاعلي</a:t>
            </a:r>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7</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9" name="TextBox 8">
            <a:extLst>
              <a:ext uri="{FF2B5EF4-FFF2-40B4-BE49-F238E27FC236}">
                <a16:creationId xmlns:a16="http://schemas.microsoft.com/office/drawing/2014/main" id="{D332361A-89BA-D0A2-4E3E-B8DE9E2DA06D}"/>
              </a:ext>
            </a:extLst>
          </p:cNvPr>
          <p:cNvSpPr txBox="1"/>
          <p:nvPr/>
        </p:nvSpPr>
        <p:spPr>
          <a:xfrm>
            <a:off x="4003829" y="1728229"/>
            <a:ext cx="8143719" cy="3631763"/>
          </a:xfrm>
          <a:prstGeom prst="rect">
            <a:avLst/>
          </a:prstGeom>
          <a:noFill/>
        </p:spPr>
        <p:txBody>
          <a:bodyPr wrap="square">
            <a:spAutoFit/>
          </a:bodyPr>
          <a:lstStyle/>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تحفيز المشاركة النشطة: تعزز بيئات التعلم الإلكتروني التفاعلية مشاركة الطلاب وتفاعلهم مع المحتوى والزملاء والمعلمين.</a:t>
            </a:r>
          </a:p>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تعزيز التعلم الذاتي: توفر هذه البيئات فرصًا للطلاب للتعلم بمعدلاتهم الخاصة وفقًا لاحتياجاتهم وأساليبهم الفردية.</a:t>
            </a:r>
          </a:p>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تحفيز التفكير النقدي: تشجع بيئات التعلم الإلكتروني التفاعلية الطلاب على التفكير النقدي واستكشاف المفاهيم بطرق مختلفة.</a:t>
            </a:r>
          </a:p>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توفير ردود فعل فورية: تتيح هذه البيئات للطلاب الحصول على ردود فعل فورية حول أدائهم وفهمهم للمواد التعليمية.</a:t>
            </a:r>
          </a:p>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تعزيز التعلم التعاوني: تشجع بيئات التعلم الإلكتروني التفاعلية التعاون والتفاعل بين الطلاب من خلال المنتديات والمناقشات الجماعية.</a:t>
            </a:r>
          </a:p>
        </p:txBody>
      </p:sp>
      <p:pic>
        <p:nvPicPr>
          <p:cNvPr id="4" name="Picture 3">
            <a:extLst>
              <a:ext uri="{FF2B5EF4-FFF2-40B4-BE49-F238E27FC236}">
                <a16:creationId xmlns:a16="http://schemas.microsoft.com/office/drawing/2014/main" id="{3FCE573D-904C-EE6A-B64A-349698EBE7CE}"/>
              </a:ext>
            </a:extLst>
          </p:cNvPr>
          <p:cNvPicPr>
            <a:picLocks noChangeAspect="1"/>
          </p:cNvPicPr>
          <p:nvPr/>
        </p:nvPicPr>
        <p:blipFill>
          <a:blip r:embed="rId2"/>
          <a:stretch>
            <a:fillRect/>
          </a:stretch>
        </p:blipFill>
        <p:spPr>
          <a:xfrm>
            <a:off x="44452" y="1549037"/>
            <a:ext cx="3894878" cy="4299995"/>
          </a:xfrm>
          <a:prstGeom prst="rect">
            <a:avLst/>
          </a:prstGeom>
        </p:spPr>
      </p:pic>
    </p:spTree>
    <p:extLst>
      <p:ext uri="{BB962C8B-B14F-4D97-AF65-F5344CB8AC3E}">
        <p14:creationId xmlns:p14="http://schemas.microsoft.com/office/powerpoint/2010/main" val="43723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p:txBody>
          <a:bodyPr>
            <a:normAutofit fontScale="90000"/>
          </a:bodyPr>
          <a:lstStyle/>
          <a:p>
            <a:r>
              <a:rPr lang="ar-SA" sz="2400" dirty="0"/>
              <a:t>تطوير مهارات التفكير من خلال التعلم الإلكتروني</a:t>
            </a:r>
            <a:br>
              <a:rPr lang="ar-SA" sz="2400" dirty="0"/>
            </a:br>
            <a:endParaRPr lang="ar-SA" sz="2400"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8</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sp>
        <p:nvSpPr>
          <p:cNvPr id="9" name="TextBox 8">
            <a:extLst>
              <a:ext uri="{FF2B5EF4-FFF2-40B4-BE49-F238E27FC236}">
                <a16:creationId xmlns:a16="http://schemas.microsoft.com/office/drawing/2014/main" id="{D332361A-89BA-D0A2-4E3E-B8DE9E2DA06D}"/>
              </a:ext>
            </a:extLst>
          </p:cNvPr>
          <p:cNvSpPr txBox="1"/>
          <p:nvPr/>
        </p:nvSpPr>
        <p:spPr>
          <a:xfrm>
            <a:off x="4062715" y="1788205"/>
            <a:ext cx="8028687" cy="3985706"/>
          </a:xfrm>
          <a:prstGeom prst="rect">
            <a:avLst/>
          </a:prstGeom>
          <a:noFill/>
        </p:spPr>
        <p:txBody>
          <a:bodyPr wrap="square">
            <a:spAutoFit/>
          </a:bodyPr>
          <a:lstStyle/>
          <a:p>
            <a:pPr algn="just"/>
            <a:endParaRPr lang="ar-TN" sz="2300" b="1" dirty="0">
              <a:latin typeface="Sakkal Majalla" panose="02000000000000000000" pitchFamily="2" charset="-78"/>
              <a:cs typeface="Sakkal Majalla" panose="02000000000000000000" pitchFamily="2" charset="-78"/>
            </a:endParaRPr>
          </a:p>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تنمية المهارات النقدية: يشجع التعلم الإلكتروني التفاعلي الطلاب على التفكير النقدي وتقييم المعلومات بشكل نقدي ومنطقي.</a:t>
            </a:r>
          </a:p>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تحفيز الإبداع والتفكير الإبداعي: توفر بيئات التعلم الإلكتروني فرصًا للطلاب للتفكير بشكل إبداعي وابتكاري وتطوير حلول جديدة للمشاكل.</a:t>
            </a:r>
          </a:p>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تعزيز مهارات حل المشكلات: يساعد التفاعل مع المحتوى التعليمي التفاعلي على تطوير مهارات الطلاب في حل المشكلات والتفكير بطرق جديدة.</a:t>
            </a:r>
          </a:p>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تطوير القدرة على التحليل: يتيح التعلم الإلكتروني التفاعلي للطلاب فرصة لتحليل المعلومات وفهمها بشكل عميق وشامل.</a:t>
            </a:r>
          </a:p>
          <a:p>
            <a:pPr marL="342900" indent="-342900" algn="just">
              <a:buFont typeface="Wingdings" panose="05000000000000000000" pitchFamily="2" charset="2"/>
              <a:buChar char="v"/>
            </a:pPr>
            <a:r>
              <a:rPr lang="ar-TN" sz="2300" b="1" dirty="0">
                <a:latin typeface="Sakkal Majalla" panose="02000000000000000000" pitchFamily="2" charset="-78"/>
                <a:cs typeface="Sakkal Majalla" panose="02000000000000000000" pitchFamily="2" charset="-78"/>
              </a:rPr>
              <a:t>تعزيز المهارات الاتصالية: تشجع بيئات التعلم الإلكتروني التفاعلية التعبير عن الأفكار والمشاركة في المناقشات، مما يساعد على تطوير مهارات الاتصال والتواصل لدى الطلاب.</a:t>
            </a:r>
          </a:p>
        </p:txBody>
      </p:sp>
      <p:pic>
        <p:nvPicPr>
          <p:cNvPr id="3" name="Picture 2">
            <a:extLst>
              <a:ext uri="{FF2B5EF4-FFF2-40B4-BE49-F238E27FC236}">
                <a16:creationId xmlns:a16="http://schemas.microsoft.com/office/drawing/2014/main" id="{12DD6F96-D42E-02DA-32B3-A9865576E36A}"/>
              </a:ext>
            </a:extLst>
          </p:cNvPr>
          <p:cNvPicPr>
            <a:picLocks noChangeAspect="1"/>
          </p:cNvPicPr>
          <p:nvPr/>
        </p:nvPicPr>
        <p:blipFill>
          <a:blip r:embed="rId2"/>
          <a:stretch>
            <a:fillRect/>
          </a:stretch>
        </p:blipFill>
        <p:spPr>
          <a:xfrm>
            <a:off x="1" y="2340570"/>
            <a:ext cx="4062714" cy="3289882"/>
          </a:xfrm>
          <a:prstGeom prst="rect">
            <a:avLst/>
          </a:prstGeom>
        </p:spPr>
      </p:pic>
    </p:spTree>
    <p:extLst>
      <p:ext uri="{BB962C8B-B14F-4D97-AF65-F5344CB8AC3E}">
        <p14:creationId xmlns:p14="http://schemas.microsoft.com/office/powerpoint/2010/main" val="2584023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4EC8F18-D959-4D9E-B8A7-962DCE8168DB}"/>
              </a:ext>
            </a:extLst>
          </p:cNvPr>
          <p:cNvSpPr>
            <a:spLocks noGrp="1"/>
          </p:cNvSpPr>
          <p:nvPr>
            <p:ph type="title"/>
          </p:nvPr>
        </p:nvSpPr>
        <p:spPr/>
        <p:txBody>
          <a:bodyPr>
            <a:normAutofit fontScale="90000"/>
          </a:bodyPr>
          <a:lstStyle/>
          <a:p>
            <a:r>
              <a:rPr lang="ar-SA" sz="2400" dirty="0"/>
              <a:t>الفرق بين </a:t>
            </a:r>
            <a:r>
              <a:rPr lang="en-US" sz="2400" dirty="0"/>
              <a:t>LMS </a:t>
            </a:r>
            <a:r>
              <a:rPr lang="ar-SA" sz="2400" dirty="0"/>
              <a:t> و  </a:t>
            </a:r>
            <a:r>
              <a:rPr lang="en-US" sz="2400" dirty="0"/>
              <a:t>MOOC </a:t>
            </a:r>
            <a:br>
              <a:rPr lang="ar-SA" sz="2400" dirty="0"/>
            </a:br>
            <a:endParaRPr lang="ar-SA" sz="2400" dirty="0"/>
          </a:p>
        </p:txBody>
      </p:sp>
      <p:sp>
        <p:nvSpPr>
          <p:cNvPr id="5" name="Slide Number Placeholder 9">
            <a:extLst>
              <a:ext uri="{FF2B5EF4-FFF2-40B4-BE49-F238E27FC236}">
                <a16:creationId xmlns:a16="http://schemas.microsoft.com/office/drawing/2014/main" id="{28FA06BA-3200-49B0-BC77-B04A305F354B}"/>
              </a:ext>
            </a:extLst>
          </p:cNvPr>
          <p:cNvSpPr txBox="1">
            <a:spLocks/>
          </p:cNvSpPr>
          <p:nvPr/>
        </p:nvSpPr>
        <p:spPr>
          <a:xfrm>
            <a:off x="11536934" y="6441550"/>
            <a:ext cx="610615" cy="365125"/>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ctr"/>
            <a:fld id="{5D508C06-9B83-456A-9B80-130DA81A4F16}" type="slidenum">
              <a:rPr lang="en-US" smtClean="0">
                <a:solidFill>
                  <a:srgbClr val="006770"/>
                </a:solidFill>
              </a:rPr>
              <a:pPr algn="ctr"/>
              <a:t>9</a:t>
            </a:fld>
            <a:endParaRPr lang="en-US" dirty="0">
              <a:solidFill>
                <a:srgbClr val="006770"/>
              </a:solidFill>
            </a:endParaRPr>
          </a:p>
        </p:txBody>
      </p:sp>
      <p:cxnSp>
        <p:nvCxnSpPr>
          <p:cNvPr id="6" name="Straight Connector 5">
            <a:extLst>
              <a:ext uri="{FF2B5EF4-FFF2-40B4-BE49-F238E27FC236}">
                <a16:creationId xmlns:a16="http://schemas.microsoft.com/office/drawing/2014/main" id="{71870305-C0A8-4887-B464-32C72CC801C9}"/>
              </a:ext>
            </a:extLst>
          </p:cNvPr>
          <p:cNvCxnSpPr>
            <a:cxnSpLocks/>
          </p:cNvCxnSpPr>
          <p:nvPr/>
        </p:nvCxnSpPr>
        <p:spPr>
          <a:xfrm>
            <a:off x="579417" y="6654115"/>
            <a:ext cx="7907635" cy="0"/>
          </a:xfrm>
          <a:prstGeom prst="line">
            <a:avLst/>
          </a:prstGeom>
          <a:noFill/>
          <a:ln w="6350" cap="flat">
            <a:solidFill>
              <a:srgbClr val="006770"/>
            </a:solidFill>
            <a:prstDash val="solid"/>
            <a:miter lim="800000"/>
            <a:headEnd type="diamond"/>
            <a:tailEnd type="diamond"/>
          </a:ln>
          <a:effectLst/>
          <a:sp3d/>
        </p:spPr>
        <p:style>
          <a:lnRef idx="0">
            <a:scrgbClr r="0" g="0" b="0"/>
          </a:lnRef>
          <a:fillRef idx="0">
            <a:scrgbClr r="0" g="0" b="0"/>
          </a:fillRef>
          <a:effectRef idx="0">
            <a:scrgbClr r="0" g="0" b="0"/>
          </a:effectRef>
          <a:fontRef idx="none"/>
        </p:style>
      </p:cxnSp>
      <p:sp>
        <p:nvSpPr>
          <p:cNvPr id="7" name="Title 1">
            <a:extLst>
              <a:ext uri="{FF2B5EF4-FFF2-40B4-BE49-F238E27FC236}">
                <a16:creationId xmlns:a16="http://schemas.microsoft.com/office/drawing/2014/main" id="{EF36A7EA-F205-46EC-B4B0-084F3C98DB2F}"/>
              </a:ext>
            </a:extLst>
          </p:cNvPr>
          <p:cNvSpPr txBox="1">
            <a:spLocks/>
          </p:cNvSpPr>
          <p:nvPr/>
        </p:nvSpPr>
        <p:spPr>
          <a:xfrm>
            <a:off x="7998781" y="6505244"/>
            <a:ext cx="3515351" cy="274797"/>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rtl="1">
              <a:lnSpc>
                <a:spcPct val="150000"/>
              </a:lnSpc>
              <a:defRPr/>
            </a:pPr>
            <a:r>
              <a:rPr lang="ar-SA" sz="1200" b="1" dirty="0">
                <a:solidFill>
                  <a:srgbClr val="006770"/>
                </a:solidFill>
                <a:latin typeface="Times New Roman" panose="02020603050405020304" pitchFamily="18" charset="0"/>
              </a:rPr>
              <a:t>عمادة تقنية المعلومات والتعليم الالكتروني</a:t>
            </a:r>
            <a:endParaRPr lang="ar-EG" sz="1200" b="1" dirty="0">
              <a:solidFill>
                <a:srgbClr val="006770"/>
              </a:solidFill>
              <a:latin typeface="Times New Roman" panose="02020603050405020304" pitchFamily="18" charset="0"/>
            </a:endParaRPr>
          </a:p>
        </p:txBody>
      </p:sp>
      <p:pic>
        <p:nvPicPr>
          <p:cNvPr id="3" name="Picture 2">
            <a:extLst>
              <a:ext uri="{FF2B5EF4-FFF2-40B4-BE49-F238E27FC236}">
                <a16:creationId xmlns:a16="http://schemas.microsoft.com/office/drawing/2014/main" id="{12DD6F96-D42E-02DA-32B3-A9865576E36A}"/>
              </a:ext>
            </a:extLst>
          </p:cNvPr>
          <p:cNvPicPr>
            <a:picLocks noChangeAspect="1"/>
          </p:cNvPicPr>
          <p:nvPr/>
        </p:nvPicPr>
        <p:blipFill>
          <a:blip r:embed="rId2"/>
          <a:stretch>
            <a:fillRect/>
          </a:stretch>
        </p:blipFill>
        <p:spPr>
          <a:xfrm>
            <a:off x="-4062714" y="2178524"/>
            <a:ext cx="4062714" cy="3289882"/>
          </a:xfrm>
          <a:prstGeom prst="rect">
            <a:avLst/>
          </a:prstGeom>
        </p:spPr>
      </p:pic>
      <p:graphicFrame>
        <p:nvGraphicFramePr>
          <p:cNvPr id="8" name="Table 7">
            <a:extLst>
              <a:ext uri="{FF2B5EF4-FFF2-40B4-BE49-F238E27FC236}">
                <a16:creationId xmlns:a16="http://schemas.microsoft.com/office/drawing/2014/main" id="{C6CC7336-051C-3F1B-DB53-AEE07B2A6662}"/>
              </a:ext>
            </a:extLst>
          </p:cNvPr>
          <p:cNvGraphicFramePr>
            <a:graphicFrameLocks noGrp="1"/>
          </p:cNvGraphicFramePr>
          <p:nvPr>
            <p:extLst>
              <p:ext uri="{D42A27DB-BD31-4B8C-83A1-F6EECF244321}">
                <p14:modId xmlns:p14="http://schemas.microsoft.com/office/powerpoint/2010/main" val="1614496728"/>
              </p:ext>
            </p:extLst>
          </p:nvPr>
        </p:nvGraphicFramePr>
        <p:xfrm>
          <a:off x="59802" y="1316908"/>
          <a:ext cx="12072395" cy="4721150"/>
        </p:xfrm>
        <a:graphic>
          <a:graphicData uri="http://schemas.openxmlformats.org/drawingml/2006/table">
            <a:tbl>
              <a:tblPr/>
              <a:tblGrid>
                <a:gridCol w="5633132">
                  <a:extLst>
                    <a:ext uri="{9D8B030D-6E8A-4147-A177-3AD203B41FA5}">
                      <a16:colId xmlns:a16="http://schemas.microsoft.com/office/drawing/2014/main" val="65387564"/>
                    </a:ext>
                  </a:extLst>
                </a:gridCol>
                <a:gridCol w="5225636">
                  <a:extLst>
                    <a:ext uri="{9D8B030D-6E8A-4147-A177-3AD203B41FA5}">
                      <a16:colId xmlns:a16="http://schemas.microsoft.com/office/drawing/2014/main" val="163314844"/>
                    </a:ext>
                  </a:extLst>
                </a:gridCol>
                <a:gridCol w="1213627">
                  <a:extLst>
                    <a:ext uri="{9D8B030D-6E8A-4147-A177-3AD203B41FA5}">
                      <a16:colId xmlns:a16="http://schemas.microsoft.com/office/drawing/2014/main" val="2965203745"/>
                    </a:ext>
                  </a:extLst>
                </a:gridCol>
              </a:tblGrid>
              <a:tr h="159682">
                <a:tc>
                  <a:txBody>
                    <a:bodyPr/>
                    <a:lstStyle/>
                    <a:p>
                      <a:pPr algn="ctr" fontAlgn="b"/>
                      <a:r>
                        <a:rPr lang="en-US" sz="2500" b="1" dirty="0">
                          <a:effectLst/>
                          <a:latin typeface="Sakkal Majalla" panose="02000000000000000000" pitchFamily="2" charset="-78"/>
                          <a:cs typeface="Sakkal Majalla" panose="02000000000000000000" pitchFamily="2" charset="-78"/>
                        </a:rPr>
                        <a:t>LMS</a:t>
                      </a:r>
                    </a:p>
                  </a:txBody>
                  <a:tcPr marL="39921" marR="39921" marT="19960" marB="19960" anchor="b">
                    <a:lnL w="7620" cap="flat" cmpd="sng" algn="ctr">
                      <a:solidFill>
                        <a:srgbClr val="501671"/>
                      </a:solidFill>
                      <a:prstDash val="solid"/>
                      <a:round/>
                      <a:headEnd type="none" w="med" len="med"/>
                      <a:tailEnd type="none" w="med" len="med"/>
                    </a:lnL>
                    <a:lnR w="7620" cap="flat" cmpd="sng" algn="ctr">
                      <a:solidFill>
                        <a:srgbClr val="F02171"/>
                      </a:solidFill>
                      <a:prstDash val="solid"/>
                      <a:round/>
                      <a:headEnd type="none" w="med" len="med"/>
                      <a:tailEnd type="none" w="med" len="med"/>
                    </a:lnR>
                    <a:lnT w="7620" cap="flat" cmpd="sng" algn="ctr">
                      <a:solidFill>
                        <a:srgbClr val="501671"/>
                      </a:solidFill>
                      <a:prstDash val="solid"/>
                      <a:round/>
                      <a:headEnd type="none" w="med" len="med"/>
                      <a:tailEnd type="none" w="med" len="med"/>
                    </a:lnT>
                    <a:lnB w="12700" cap="flat" cmpd="sng" algn="ctr">
                      <a:solidFill>
                        <a:srgbClr val="F02D71"/>
                      </a:solidFill>
                      <a:prstDash val="solid"/>
                      <a:round/>
                      <a:headEnd type="none" w="med" len="med"/>
                      <a:tailEnd type="none" w="med" len="med"/>
                    </a:lnB>
                    <a:solidFill>
                      <a:srgbClr val="FFFFFF"/>
                    </a:solidFill>
                  </a:tcPr>
                </a:tc>
                <a:tc>
                  <a:txBody>
                    <a:bodyPr/>
                    <a:lstStyle/>
                    <a:p>
                      <a:pPr algn="ctr" fontAlgn="b"/>
                      <a:r>
                        <a:rPr lang="en-US" sz="2500" b="1" dirty="0">
                          <a:effectLst/>
                          <a:latin typeface="Sakkal Majalla" panose="02000000000000000000" pitchFamily="2" charset="-78"/>
                          <a:cs typeface="Sakkal Majalla" panose="02000000000000000000" pitchFamily="2" charset="-78"/>
                        </a:rPr>
                        <a:t>MOOC</a:t>
                      </a:r>
                    </a:p>
                  </a:txBody>
                  <a:tcPr marL="39921" marR="39921" marT="19960" marB="19960" anchor="b">
                    <a:lnL w="7620" cap="flat" cmpd="sng" algn="ctr">
                      <a:solidFill>
                        <a:srgbClr val="F02171"/>
                      </a:solidFill>
                      <a:prstDash val="solid"/>
                      <a:round/>
                      <a:headEnd type="none" w="med" len="med"/>
                      <a:tailEnd type="none" w="med" len="med"/>
                    </a:lnL>
                    <a:lnR w="7620" cap="flat" cmpd="sng" algn="ctr">
                      <a:solidFill>
                        <a:srgbClr val="F02171"/>
                      </a:solidFill>
                      <a:prstDash val="solid"/>
                      <a:round/>
                      <a:headEnd type="none" w="med" len="med"/>
                      <a:tailEnd type="none" w="med" len="med"/>
                    </a:lnR>
                    <a:lnT w="7620" cap="flat" cmpd="sng" algn="ctr">
                      <a:solidFill>
                        <a:srgbClr val="F02171"/>
                      </a:solidFill>
                      <a:prstDash val="solid"/>
                      <a:round/>
                      <a:headEnd type="none" w="med" len="med"/>
                      <a:tailEnd type="none" w="med" len="med"/>
                    </a:lnT>
                    <a:lnB w="12700" cap="flat" cmpd="sng" algn="ctr">
                      <a:solidFill>
                        <a:srgbClr val="103871"/>
                      </a:solidFill>
                      <a:prstDash val="solid"/>
                      <a:round/>
                      <a:headEnd type="none" w="med" len="med"/>
                      <a:tailEnd type="none" w="med" len="med"/>
                    </a:lnB>
                    <a:solidFill>
                      <a:srgbClr val="FFFFFF"/>
                    </a:solidFill>
                  </a:tcPr>
                </a:tc>
                <a:tc>
                  <a:txBody>
                    <a:bodyPr/>
                    <a:lstStyle/>
                    <a:p>
                      <a:pPr fontAlgn="b"/>
                      <a:r>
                        <a:rPr lang="ar-TN" sz="2500" b="1" dirty="0">
                          <a:effectLst/>
                          <a:latin typeface="Sakkal Majalla" panose="02000000000000000000" pitchFamily="2" charset="-78"/>
                          <a:cs typeface="Sakkal Majalla" panose="02000000000000000000" pitchFamily="2" charset="-78"/>
                        </a:rPr>
                        <a:t>الخصائص</a:t>
                      </a:r>
                    </a:p>
                  </a:txBody>
                  <a:tcPr marL="39921" marR="39921" marT="19960" marB="19960" anchor="b">
                    <a:lnL w="7620" cap="flat" cmpd="sng" algn="ctr">
                      <a:solidFill>
                        <a:srgbClr val="F02171"/>
                      </a:solidFill>
                      <a:prstDash val="solid"/>
                      <a:round/>
                      <a:headEnd type="none" w="med" len="med"/>
                      <a:tailEnd type="none" w="med" len="med"/>
                    </a:lnL>
                    <a:lnR w="7620" cap="flat" cmpd="sng" algn="ctr">
                      <a:solidFill>
                        <a:srgbClr val="F02171"/>
                      </a:solidFill>
                      <a:prstDash val="solid"/>
                      <a:round/>
                      <a:headEnd type="none" w="med" len="med"/>
                      <a:tailEnd type="none" w="med" len="med"/>
                    </a:lnR>
                    <a:lnT w="7620" cap="flat" cmpd="sng" algn="ctr">
                      <a:solidFill>
                        <a:srgbClr val="F02171"/>
                      </a:solidFill>
                      <a:prstDash val="solid"/>
                      <a:round/>
                      <a:headEnd type="none" w="med" len="med"/>
                      <a:tailEnd type="none" w="med" len="med"/>
                    </a:lnT>
                    <a:lnB w="12700" cap="flat" cmpd="sng" algn="ctr">
                      <a:solidFill>
                        <a:srgbClr val="103871"/>
                      </a:solidFill>
                      <a:prstDash val="solid"/>
                      <a:round/>
                      <a:headEnd type="none" w="med" len="med"/>
                      <a:tailEnd type="none" w="med" len="med"/>
                    </a:lnB>
                    <a:solidFill>
                      <a:srgbClr val="FFFFFF"/>
                    </a:solidFill>
                  </a:tcPr>
                </a:tc>
                <a:extLst>
                  <a:ext uri="{0D108BD9-81ED-4DB2-BD59-A6C34878D82A}">
                    <a16:rowId xmlns:a16="http://schemas.microsoft.com/office/drawing/2014/main" val="3917567508"/>
                  </a:ext>
                </a:extLst>
              </a:tr>
              <a:tr h="878252">
                <a:tc>
                  <a:txBody>
                    <a:bodyPr/>
                    <a:lstStyle/>
                    <a:p>
                      <a:pPr fontAlgn="base"/>
                      <a:r>
                        <a:rPr lang="ar-TN" sz="1800">
                          <a:effectLst/>
                          <a:latin typeface="Sakkal Majalla" panose="02000000000000000000" pitchFamily="2" charset="-78"/>
                          <a:cs typeface="Sakkal Majalla" panose="02000000000000000000" pitchFamily="2" charset="-78"/>
                        </a:rPr>
                        <a:t>منصة للتعليم الرقمي تُستخدم داخل المؤسسات التعليمية لإدارة وتسليم المحتوى التعليمي والتواصل بين المدرسين والطلاب.</a:t>
                      </a:r>
                    </a:p>
                  </a:txBody>
                  <a:tcPr marL="39921" marR="39921" marT="19960" marB="19960" anchor="ctr">
                    <a:lnL w="7620" cap="flat" cmpd="sng" algn="ctr">
                      <a:solidFill>
                        <a:srgbClr val="F02D71"/>
                      </a:solidFill>
                      <a:prstDash val="solid"/>
                      <a:round/>
                      <a:headEnd type="none" w="med" len="med"/>
                      <a:tailEnd type="none" w="med" len="med"/>
                    </a:lnL>
                    <a:lnR w="7620" cap="flat" cmpd="sng" algn="ctr">
                      <a:solidFill>
                        <a:srgbClr val="103871"/>
                      </a:solidFill>
                      <a:prstDash val="solid"/>
                      <a:round/>
                      <a:headEnd type="none" w="med" len="med"/>
                      <a:tailEnd type="none" w="med" len="med"/>
                    </a:lnR>
                    <a:lnT w="12700" cap="flat" cmpd="sng" algn="ctr">
                      <a:solidFill>
                        <a:srgbClr val="F02D71"/>
                      </a:solidFill>
                      <a:prstDash val="solid"/>
                      <a:round/>
                      <a:headEnd type="none" w="med" len="med"/>
                      <a:tailEnd type="none" w="med" len="med"/>
                    </a:lnT>
                    <a:lnB w="12700" cap="flat" cmpd="sng" algn="ctr">
                      <a:solidFill>
                        <a:srgbClr val="303971"/>
                      </a:solidFill>
                      <a:prstDash val="solid"/>
                      <a:round/>
                      <a:headEnd type="none" w="med" len="med"/>
                      <a:tailEnd type="none" w="med" len="med"/>
                    </a:lnB>
                    <a:solidFill>
                      <a:srgbClr val="FFFFFF"/>
                    </a:solidFill>
                  </a:tcPr>
                </a:tc>
                <a:tc>
                  <a:txBody>
                    <a:bodyPr/>
                    <a:lstStyle/>
                    <a:p>
                      <a:pPr fontAlgn="base"/>
                      <a:r>
                        <a:rPr lang="ar-TN" sz="1800" dirty="0">
                          <a:effectLst/>
                          <a:latin typeface="Sakkal Majalla" panose="02000000000000000000" pitchFamily="2" charset="-78"/>
                          <a:cs typeface="Sakkal Majalla" panose="02000000000000000000" pitchFamily="2" charset="-78"/>
                        </a:rPr>
                        <a:t>دورات تعليمية عبر الإنترنت متاحة للجمهور العام بشكل مفتوح، وتقدم محتوى تعليمي متنوع من قبل المؤسسات التعليمية.</a:t>
                      </a:r>
                    </a:p>
                  </a:txBody>
                  <a:tcPr marL="39921" marR="39921" marT="19960" marB="19960" anchor="ctr">
                    <a:lnL w="7620" cap="flat" cmpd="sng" algn="ctr">
                      <a:solidFill>
                        <a:srgbClr val="103871"/>
                      </a:solidFill>
                      <a:prstDash val="solid"/>
                      <a:round/>
                      <a:headEnd type="none" w="med" len="med"/>
                      <a:tailEnd type="none" w="med" len="med"/>
                    </a:lnL>
                    <a:lnR w="7620" cap="flat" cmpd="sng" algn="ctr">
                      <a:solidFill>
                        <a:srgbClr val="103871"/>
                      </a:solidFill>
                      <a:prstDash val="solid"/>
                      <a:round/>
                      <a:headEnd type="none" w="med" len="med"/>
                      <a:tailEnd type="none" w="med" len="med"/>
                    </a:lnR>
                    <a:lnT w="12700" cap="flat" cmpd="sng" algn="ctr">
                      <a:solidFill>
                        <a:srgbClr val="103871"/>
                      </a:solidFill>
                      <a:prstDash val="solid"/>
                      <a:round/>
                      <a:headEnd type="none" w="med" len="med"/>
                      <a:tailEnd type="none" w="med" len="med"/>
                    </a:lnT>
                    <a:lnB w="12700" cap="flat" cmpd="sng" algn="ctr">
                      <a:solidFill>
                        <a:srgbClr val="A04471"/>
                      </a:solidFill>
                      <a:prstDash val="solid"/>
                      <a:round/>
                      <a:headEnd type="none" w="med" len="med"/>
                      <a:tailEnd type="none" w="med" len="med"/>
                    </a:lnB>
                    <a:solidFill>
                      <a:srgbClr val="FFFFFF"/>
                    </a:solidFill>
                  </a:tcPr>
                </a:tc>
                <a:tc>
                  <a:txBody>
                    <a:bodyPr/>
                    <a:lstStyle/>
                    <a:p>
                      <a:pPr fontAlgn="base"/>
                      <a:r>
                        <a:rPr lang="ar-TN" sz="2500" dirty="0">
                          <a:effectLst/>
                          <a:latin typeface="Sakkal Majalla" panose="02000000000000000000" pitchFamily="2" charset="-78"/>
                          <a:cs typeface="Sakkal Majalla" panose="02000000000000000000" pitchFamily="2" charset="-78"/>
                        </a:rPr>
                        <a:t>المفهوم</a:t>
                      </a:r>
                    </a:p>
                  </a:txBody>
                  <a:tcPr marL="39921" marR="39921" marT="19960" marB="19960" anchor="ctr">
                    <a:lnL w="7620" cap="flat" cmpd="sng" algn="ctr">
                      <a:solidFill>
                        <a:srgbClr val="103871"/>
                      </a:solidFill>
                      <a:prstDash val="solid"/>
                      <a:round/>
                      <a:headEnd type="none" w="med" len="med"/>
                      <a:tailEnd type="none" w="med" len="med"/>
                    </a:lnL>
                    <a:lnR w="7620" cap="flat" cmpd="sng" algn="ctr">
                      <a:solidFill>
                        <a:srgbClr val="103871"/>
                      </a:solidFill>
                      <a:prstDash val="solid"/>
                      <a:round/>
                      <a:headEnd type="none" w="med" len="med"/>
                      <a:tailEnd type="none" w="med" len="med"/>
                    </a:lnR>
                    <a:lnT w="12700" cap="flat" cmpd="sng" algn="ctr">
                      <a:solidFill>
                        <a:srgbClr val="103871"/>
                      </a:solidFill>
                      <a:prstDash val="solid"/>
                      <a:round/>
                      <a:headEnd type="none" w="med" len="med"/>
                      <a:tailEnd type="none" w="med" len="med"/>
                    </a:lnT>
                    <a:lnB w="12700" cap="flat" cmpd="sng" algn="ctr">
                      <a:solidFill>
                        <a:srgbClr val="A04471"/>
                      </a:solidFill>
                      <a:prstDash val="solid"/>
                      <a:round/>
                      <a:headEnd type="none" w="med" len="med"/>
                      <a:tailEnd type="none" w="med" len="med"/>
                    </a:lnB>
                    <a:solidFill>
                      <a:srgbClr val="FFFFFF"/>
                    </a:solidFill>
                  </a:tcPr>
                </a:tc>
                <a:extLst>
                  <a:ext uri="{0D108BD9-81ED-4DB2-BD59-A6C34878D82A}">
                    <a16:rowId xmlns:a16="http://schemas.microsoft.com/office/drawing/2014/main" val="3705468214"/>
                  </a:ext>
                </a:extLst>
              </a:tr>
              <a:tr h="399205">
                <a:tc>
                  <a:txBody>
                    <a:bodyPr/>
                    <a:lstStyle/>
                    <a:p>
                      <a:pPr fontAlgn="base"/>
                      <a:r>
                        <a:rPr lang="ar-TN" sz="1800" dirty="0">
                          <a:effectLst/>
                          <a:latin typeface="Sakkal Majalla" panose="02000000000000000000" pitchFamily="2" charset="-78"/>
                          <a:cs typeface="Sakkal Majalla" panose="02000000000000000000" pitchFamily="2" charset="-78"/>
                        </a:rPr>
                        <a:t>الطلاب والمدرسين داخل المؤسسة التعليمية.</a:t>
                      </a:r>
                    </a:p>
                  </a:txBody>
                  <a:tcPr marL="39921" marR="39921" marT="19960" marB="19960" anchor="ctr">
                    <a:lnL w="7620" cap="flat" cmpd="sng" algn="ctr">
                      <a:solidFill>
                        <a:srgbClr val="303971"/>
                      </a:solidFill>
                      <a:prstDash val="solid"/>
                      <a:round/>
                      <a:headEnd type="none" w="med" len="med"/>
                      <a:tailEnd type="none" w="med" len="med"/>
                    </a:lnL>
                    <a:lnR w="7620" cap="flat" cmpd="sng" algn="ctr">
                      <a:solidFill>
                        <a:srgbClr val="A04471"/>
                      </a:solidFill>
                      <a:prstDash val="solid"/>
                      <a:round/>
                      <a:headEnd type="none" w="med" len="med"/>
                      <a:tailEnd type="none" w="med" len="med"/>
                    </a:lnR>
                    <a:lnT w="12700" cap="flat" cmpd="sng" algn="ctr">
                      <a:solidFill>
                        <a:srgbClr val="303971"/>
                      </a:solidFill>
                      <a:prstDash val="solid"/>
                      <a:round/>
                      <a:headEnd type="none" w="med" len="med"/>
                      <a:tailEnd type="none" w="med" len="med"/>
                    </a:lnT>
                    <a:lnB w="12700" cap="flat" cmpd="sng" algn="ctr">
                      <a:solidFill>
                        <a:srgbClr val="104D71"/>
                      </a:solidFill>
                      <a:prstDash val="solid"/>
                      <a:round/>
                      <a:headEnd type="none" w="med" len="med"/>
                      <a:tailEnd type="none" w="med" len="med"/>
                    </a:lnB>
                    <a:solidFill>
                      <a:srgbClr val="FFFFFF"/>
                    </a:solidFill>
                  </a:tcPr>
                </a:tc>
                <a:tc>
                  <a:txBody>
                    <a:bodyPr/>
                    <a:lstStyle/>
                    <a:p>
                      <a:pPr fontAlgn="base"/>
                      <a:r>
                        <a:rPr lang="ar-TN" sz="1800">
                          <a:effectLst/>
                          <a:latin typeface="Sakkal Majalla" panose="02000000000000000000" pitchFamily="2" charset="-78"/>
                          <a:cs typeface="Sakkal Majalla" panose="02000000000000000000" pitchFamily="2" charset="-78"/>
                        </a:rPr>
                        <a:t>الجمهور العام والمهتمين بالمواضيع المقدمة في الدورة.</a:t>
                      </a:r>
                    </a:p>
                  </a:txBody>
                  <a:tcPr marL="39921" marR="39921" marT="19960" marB="19960" anchor="ctr">
                    <a:lnL w="7620" cap="flat" cmpd="sng" algn="ctr">
                      <a:solidFill>
                        <a:srgbClr val="A04471"/>
                      </a:solidFill>
                      <a:prstDash val="solid"/>
                      <a:round/>
                      <a:headEnd type="none" w="med" len="med"/>
                      <a:tailEnd type="none" w="med" len="med"/>
                    </a:lnL>
                    <a:lnR w="7620" cap="flat" cmpd="sng" algn="ctr">
                      <a:solidFill>
                        <a:srgbClr val="A04471"/>
                      </a:solidFill>
                      <a:prstDash val="solid"/>
                      <a:round/>
                      <a:headEnd type="none" w="med" len="med"/>
                      <a:tailEnd type="none" w="med" len="med"/>
                    </a:lnR>
                    <a:lnT w="12700" cap="flat" cmpd="sng" algn="ctr">
                      <a:solidFill>
                        <a:srgbClr val="A04471"/>
                      </a:solidFill>
                      <a:prstDash val="solid"/>
                      <a:round/>
                      <a:headEnd type="none" w="med" len="med"/>
                      <a:tailEnd type="none" w="med" len="med"/>
                    </a:lnT>
                    <a:lnB w="12700" cap="flat" cmpd="sng" algn="ctr">
                      <a:solidFill>
                        <a:srgbClr val="F04571"/>
                      </a:solidFill>
                      <a:prstDash val="solid"/>
                      <a:round/>
                      <a:headEnd type="none" w="med" len="med"/>
                      <a:tailEnd type="none" w="med" len="med"/>
                    </a:lnB>
                    <a:solidFill>
                      <a:srgbClr val="FFFFFF"/>
                    </a:solidFill>
                  </a:tcPr>
                </a:tc>
                <a:tc>
                  <a:txBody>
                    <a:bodyPr/>
                    <a:lstStyle/>
                    <a:p>
                      <a:pPr fontAlgn="base"/>
                      <a:r>
                        <a:rPr lang="ar-TN" sz="2500" dirty="0">
                          <a:effectLst/>
                          <a:latin typeface="Sakkal Majalla" panose="02000000000000000000" pitchFamily="2" charset="-78"/>
                          <a:cs typeface="Sakkal Majalla" panose="02000000000000000000" pitchFamily="2" charset="-78"/>
                        </a:rPr>
                        <a:t>المستخدمين</a:t>
                      </a:r>
                    </a:p>
                  </a:txBody>
                  <a:tcPr marL="39921" marR="39921" marT="19960" marB="19960" anchor="ctr">
                    <a:lnL w="7620" cap="flat" cmpd="sng" algn="ctr">
                      <a:solidFill>
                        <a:srgbClr val="A04471"/>
                      </a:solidFill>
                      <a:prstDash val="solid"/>
                      <a:round/>
                      <a:headEnd type="none" w="med" len="med"/>
                      <a:tailEnd type="none" w="med" len="med"/>
                    </a:lnL>
                    <a:lnR w="7620" cap="flat" cmpd="sng" algn="ctr">
                      <a:solidFill>
                        <a:srgbClr val="A04471"/>
                      </a:solidFill>
                      <a:prstDash val="solid"/>
                      <a:round/>
                      <a:headEnd type="none" w="med" len="med"/>
                      <a:tailEnd type="none" w="med" len="med"/>
                    </a:lnR>
                    <a:lnT w="12700" cap="flat" cmpd="sng" algn="ctr">
                      <a:solidFill>
                        <a:srgbClr val="A04471"/>
                      </a:solidFill>
                      <a:prstDash val="solid"/>
                      <a:round/>
                      <a:headEnd type="none" w="med" len="med"/>
                      <a:tailEnd type="none" w="med" len="med"/>
                    </a:lnT>
                    <a:lnB w="12700" cap="flat" cmpd="sng" algn="ctr">
                      <a:solidFill>
                        <a:srgbClr val="F04571"/>
                      </a:solidFill>
                      <a:prstDash val="solid"/>
                      <a:round/>
                      <a:headEnd type="none" w="med" len="med"/>
                      <a:tailEnd type="none" w="med" len="med"/>
                    </a:lnB>
                    <a:solidFill>
                      <a:srgbClr val="FFFFFF"/>
                    </a:solidFill>
                  </a:tcPr>
                </a:tc>
                <a:extLst>
                  <a:ext uri="{0D108BD9-81ED-4DB2-BD59-A6C34878D82A}">
                    <a16:rowId xmlns:a16="http://schemas.microsoft.com/office/drawing/2014/main" val="4240242599"/>
                  </a:ext>
                </a:extLst>
              </a:tr>
              <a:tr h="758490">
                <a:tc>
                  <a:txBody>
                    <a:bodyPr/>
                    <a:lstStyle/>
                    <a:p>
                      <a:pPr fontAlgn="base"/>
                      <a:r>
                        <a:rPr lang="ar-TN" sz="1800" dirty="0">
                          <a:effectLst/>
                          <a:latin typeface="Sakkal Majalla" panose="02000000000000000000" pitchFamily="2" charset="-78"/>
                          <a:cs typeface="Sakkal Majalla" panose="02000000000000000000" pitchFamily="2" charset="-78"/>
                        </a:rPr>
                        <a:t>يتيح التواصل والتفاعل بين المدرس والطلاب وبين الطلاب أنفسهم من خلال المنتديات والمحادثات الجماعية والتقييمات.</a:t>
                      </a:r>
                    </a:p>
                  </a:txBody>
                  <a:tcPr marL="39921" marR="39921" marT="19960" marB="19960" anchor="ctr">
                    <a:lnL w="7620" cap="flat" cmpd="sng" algn="ctr">
                      <a:solidFill>
                        <a:srgbClr val="104D71"/>
                      </a:solidFill>
                      <a:prstDash val="solid"/>
                      <a:round/>
                      <a:headEnd type="none" w="med" len="med"/>
                      <a:tailEnd type="none" w="med" len="med"/>
                    </a:lnL>
                    <a:lnR w="7620" cap="flat" cmpd="sng" algn="ctr">
                      <a:solidFill>
                        <a:srgbClr val="F04571"/>
                      </a:solidFill>
                      <a:prstDash val="solid"/>
                      <a:round/>
                      <a:headEnd type="none" w="med" len="med"/>
                      <a:tailEnd type="none" w="med" len="med"/>
                    </a:lnR>
                    <a:lnT w="12700" cap="flat" cmpd="sng" algn="ctr">
                      <a:solidFill>
                        <a:srgbClr val="104D71"/>
                      </a:solidFill>
                      <a:prstDash val="solid"/>
                      <a:round/>
                      <a:headEnd type="none" w="med" len="med"/>
                      <a:tailEnd type="none" w="med" len="med"/>
                    </a:lnT>
                    <a:lnB w="12700" cap="flat" cmpd="sng" algn="ctr">
                      <a:solidFill>
                        <a:srgbClr val="904B71"/>
                      </a:solidFill>
                      <a:prstDash val="solid"/>
                      <a:round/>
                      <a:headEnd type="none" w="med" len="med"/>
                      <a:tailEnd type="none" w="med" len="med"/>
                    </a:lnB>
                    <a:solidFill>
                      <a:srgbClr val="FFFFFF"/>
                    </a:solidFill>
                  </a:tcPr>
                </a:tc>
                <a:tc>
                  <a:txBody>
                    <a:bodyPr/>
                    <a:lstStyle/>
                    <a:p>
                      <a:pPr fontAlgn="base"/>
                      <a:r>
                        <a:rPr lang="ar-TN" sz="1800">
                          <a:effectLst/>
                          <a:latin typeface="Sakkal Majalla" panose="02000000000000000000" pitchFamily="2" charset="-78"/>
                          <a:cs typeface="Sakkal Majalla" panose="02000000000000000000" pitchFamily="2" charset="-78"/>
                        </a:rPr>
                        <a:t>يقتصر التواصل عادةً على منصات التعليقات ومناقشات المجتمعات الموجودة على منصة الدورة.</a:t>
                      </a:r>
                    </a:p>
                  </a:txBody>
                  <a:tcPr marL="39921" marR="39921" marT="19960" marB="19960" anchor="ctr">
                    <a:lnL w="7620" cap="flat" cmpd="sng" algn="ctr">
                      <a:solidFill>
                        <a:srgbClr val="F04571"/>
                      </a:solidFill>
                      <a:prstDash val="solid"/>
                      <a:round/>
                      <a:headEnd type="none" w="med" len="med"/>
                      <a:tailEnd type="none" w="med" len="med"/>
                    </a:lnL>
                    <a:lnR w="7620" cap="flat" cmpd="sng" algn="ctr">
                      <a:solidFill>
                        <a:srgbClr val="F04571"/>
                      </a:solidFill>
                      <a:prstDash val="solid"/>
                      <a:round/>
                      <a:headEnd type="none" w="med" len="med"/>
                      <a:tailEnd type="none" w="med" len="med"/>
                    </a:lnR>
                    <a:lnT w="12700" cap="flat" cmpd="sng" algn="ctr">
                      <a:solidFill>
                        <a:srgbClr val="F04571"/>
                      </a:solidFill>
                      <a:prstDash val="solid"/>
                      <a:round/>
                      <a:headEnd type="none" w="med" len="med"/>
                      <a:tailEnd type="none" w="med" len="med"/>
                    </a:lnT>
                    <a:lnB w="12700" cap="flat" cmpd="sng" algn="ctr">
                      <a:solidFill>
                        <a:srgbClr val="005270"/>
                      </a:solidFill>
                      <a:prstDash val="solid"/>
                      <a:round/>
                      <a:headEnd type="none" w="med" len="med"/>
                      <a:tailEnd type="none" w="med" len="med"/>
                    </a:lnB>
                    <a:solidFill>
                      <a:srgbClr val="FFFFFF"/>
                    </a:solidFill>
                  </a:tcPr>
                </a:tc>
                <a:tc>
                  <a:txBody>
                    <a:bodyPr/>
                    <a:lstStyle/>
                    <a:p>
                      <a:pPr fontAlgn="base"/>
                      <a:r>
                        <a:rPr lang="ar-TN" sz="2500" dirty="0">
                          <a:effectLst/>
                          <a:latin typeface="Sakkal Majalla" panose="02000000000000000000" pitchFamily="2" charset="-78"/>
                          <a:cs typeface="Sakkal Majalla" panose="02000000000000000000" pitchFamily="2" charset="-78"/>
                        </a:rPr>
                        <a:t>التفاعل والتواصل</a:t>
                      </a:r>
                    </a:p>
                  </a:txBody>
                  <a:tcPr marL="39921" marR="39921" marT="19960" marB="19960" anchor="ctr">
                    <a:lnL w="7620" cap="flat" cmpd="sng" algn="ctr">
                      <a:solidFill>
                        <a:srgbClr val="F04571"/>
                      </a:solidFill>
                      <a:prstDash val="solid"/>
                      <a:round/>
                      <a:headEnd type="none" w="med" len="med"/>
                      <a:tailEnd type="none" w="med" len="med"/>
                    </a:lnL>
                    <a:lnR w="7620" cap="flat" cmpd="sng" algn="ctr">
                      <a:solidFill>
                        <a:srgbClr val="F04571"/>
                      </a:solidFill>
                      <a:prstDash val="solid"/>
                      <a:round/>
                      <a:headEnd type="none" w="med" len="med"/>
                      <a:tailEnd type="none" w="med" len="med"/>
                    </a:lnR>
                    <a:lnT w="12700" cap="flat" cmpd="sng" algn="ctr">
                      <a:solidFill>
                        <a:srgbClr val="F04571"/>
                      </a:solidFill>
                      <a:prstDash val="solid"/>
                      <a:round/>
                      <a:headEnd type="none" w="med" len="med"/>
                      <a:tailEnd type="none" w="med" len="med"/>
                    </a:lnT>
                    <a:lnB w="12700" cap="flat" cmpd="sng" algn="ctr">
                      <a:solidFill>
                        <a:srgbClr val="005270"/>
                      </a:solidFill>
                      <a:prstDash val="solid"/>
                      <a:round/>
                      <a:headEnd type="none" w="med" len="med"/>
                      <a:tailEnd type="none" w="med" len="med"/>
                    </a:lnB>
                    <a:solidFill>
                      <a:srgbClr val="FFFFFF"/>
                    </a:solidFill>
                  </a:tcPr>
                </a:tc>
                <a:extLst>
                  <a:ext uri="{0D108BD9-81ED-4DB2-BD59-A6C34878D82A}">
                    <a16:rowId xmlns:a16="http://schemas.microsoft.com/office/drawing/2014/main" val="2323121142"/>
                  </a:ext>
                </a:extLst>
              </a:tr>
              <a:tr h="758490">
                <a:tc>
                  <a:txBody>
                    <a:bodyPr/>
                    <a:lstStyle/>
                    <a:p>
                      <a:pPr fontAlgn="base"/>
                      <a:r>
                        <a:rPr lang="ar-TN" sz="1800">
                          <a:effectLst/>
                          <a:latin typeface="Sakkal Majalla" panose="02000000000000000000" pitchFamily="2" charset="-78"/>
                          <a:cs typeface="Sakkal Majalla" panose="02000000000000000000" pitchFamily="2" charset="-78"/>
                        </a:rPr>
                        <a:t>يتم تنظيم المحتوى التعليمي بشكل مدروس ومحكم وفقًا لهيكل الدورة الدراسية وبرنامج التعلم المعتمد.</a:t>
                      </a:r>
                    </a:p>
                  </a:txBody>
                  <a:tcPr marL="39921" marR="39921" marT="19960" marB="19960" anchor="ctr">
                    <a:lnL w="7620" cap="flat" cmpd="sng" algn="ctr">
                      <a:solidFill>
                        <a:srgbClr val="904B71"/>
                      </a:solidFill>
                      <a:prstDash val="solid"/>
                      <a:round/>
                      <a:headEnd type="none" w="med" len="med"/>
                      <a:tailEnd type="none" w="med" len="med"/>
                    </a:lnL>
                    <a:lnR w="7620" cap="flat" cmpd="sng" algn="ctr">
                      <a:solidFill>
                        <a:srgbClr val="005270"/>
                      </a:solidFill>
                      <a:prstDash val="solid"/>
                      <a:round/>
                      <a:headEnd type="none" w="med" len="med"/>
                      <a:tailEnd type="none" w="med" len="med"/>
                    </a:lnR>
                    <a:lnT w="12700" cap="flat" cmpd="sng" algn="ctr">
                      <a:solidFill>
                        <a:srgbClr val="904B71"/>
                      </a:solidFill>
                      <a:prstDash val="solid"/>
                      <a:round/>
                      <a:headEnd type="none" w="med" len="med"/>
                      <a:tailEnd type="none" w="med" len="med"/>
                    </a:lnT>
                    <a:lnB w="12700" cap="flat" cmpd="sng" algn="ctr">
                      <a:solidFill>
                        <a:srgbClr val="B05370"/>
                      </a:solidFill>
                      <a:prstDash val="solid"/>
                      <a:round/>
                      <a:headEnd type="none" w="med" len="med"/>
                      <a:tailEnd type="none" w="med" len="med"/>
                    </a:lnB>
                    <a:solidFill>
                      <a:srgbClr val="FFFFFF"/>
                    </a:solidFill>
                  </a:tcPr>
                </a:tc>
                <a:tc>
                  <a:txBody>
                    <a:bodyPr/>
                    <a:lstStyle/>
                    <a:p>
                      <a:pPr fontAlgn="base"/>
                      <a:r>
                        <a:rPr lang="ar-TN" sz="1800">
                          <a:effectLst/>
                          <a:latin typeface="Sakkal Majalla" panose="02000000000000000000" pitchFamily="2" charset="-78"/>
                          <a:cs typeface="Sakkal Majalla" panose="02000000000000000000" pitchFamily="2" charset="-78"/>
                        </a:rPr>
                        <a:t>يمكن أن يكون هيكل المحتوى أكثر مرونة وتنوعًا، وقد تكون الدورة تتألف من مجموعة متنوعة من الوحدات أو الدروس.</a:t>
                      </a:r>
                    </a:p>
                  </a:txBody>
                  <a:tcPr marL="39921" marR="39921" marT="19960" marB="19960" anchor="ctr">
                    <a:lnL w="7620" cap="flat" cmpd="sng" algn="ctr">
                      <a:solidFill>
                        <a:srgbClr val="005270"/>
                      </a:solidFill>
                      <a:prstDash val="solid"/>
                      <a:round/>
                      <a:headEnd type="none" w="med" len="med"/>
                      <a:tailEnd type="none" w="med" len="med"/>
                    </a:lnL>
                    <a:lnR w="7620" cap="flat" cmpd="sng" algn="ctr">
                      <a:solidFill>
                        <a:srgbClr val="005270"/>
                      </a:solidFill>
                      <a:prstDash val="solid"/>
                      <a:round/>
                      <a:headEnd type="none" w="med" len="med"/>
                      <a:tailEnd type="none" w="med" len="med"/>
                    </a:lnR>
                    <a:lnT w="12700" cap="flat" cmpd="sng" algn="ctr">
                      <a:solidFill>
                        <a:srgbClr val="005270"/>
                      </a:solidFill>
                      <a:prstDash val="solid"/>
                      <a:round/>
                      <a:headEnd type="none" w="med" len="med"/>
                      <a:tailEnd type="none" w="med" len="med"/>
                    </a:lnT>
                    <a:lnB w="12700" cap="flat" cmpd="sng" algn="ctr">
                      <a:solidFill>
                        <a:srgbClr val="105D70"/>
                      </a:solidFill>
                      <a:prstDash val="solid"/>
                      <a:round/>
                      <a:headEnd type="none" w="med" len="med"/>
                      <a:tailEnd type="none" w="med" len="med"/>
                    </a:lnB>
                    <a:solidFill>
                      <a:srgbClr val="FFFFFF"/>
                    </a:solidFill>
                  </a:tcPr>
                </a:tc>
                <a:tc>
                  <a:txBody>
                    <a:bodyPr/>
                    <a:lstStyle/>
                    <a:p>
                      <a:pPr fontAlgn="base"/>
                      <a:r>
                        <a:rPr lang="ar-SA" sz="2500" dirty="0">
                          <a:effectLst/>
                          <a:latin typeface="Sakkal Majalla" panose="02000000000000000000" pitchFamily="2" charset="-78"/>
                          <a:cs typeface="Sakkal Majalla" panose="02000000000000000000" pitchFamily="2" charset="-78"/>
                        </a:rPr>
                        <a:t>هيكل المحتوى</a:t>
                      </a:r>
                      <a:endParaRPr lang="ar-TN" sz="2500" dirty="0">
                        <a:effectLst/>
                        <a:latin typeface="Sakkal Majalla" panose="02000000000000000000" pitchFamily="2" charset="-78"/>
                        <a:cs typeface="Sakkal Majalla" panose="02000000000000000000" pitchFamily="2" charset="-78"/>
                      </a:endParaRPr>
                    </a:p>
                  </a:txBody>
                  <a:tcPr marL="39921" marR="39921" marT="19960" marB="19960" anchor="ctr">
                    <a:lnL w="7620" cap="flat" cmpd="sng" algn="ctr">
                      <a:solidFill>
                        <a:srgbClr val="005270"/>
                      </a:solidFill>
                      <a:prstDash val="solid"/>
                      <a:round/>
                      <a:headEnd type="none" w="med" len="med"/>
                      <a:tailEnd type="none" w="med" len="med"/>
                    </a:lnL>
                    <a:lnR w="7620" cap="flat" cmpd="sng" algn="ctr">
                      <a:solidFill>
                        <a:srgbClr val="005270"/>
                      </a:solidFill>
                      <a:prstDash val="solid"/>
                      <a:round/>
                      <a:headEnd type="none" w="med" len="med"/>
                      <a:tailEnd type="none" w="med" len="med"/>
                    </a:lnR>
                    <a:lnT w="12700" cap="flat" cmpd="sng" algn="ctr">
                      <a:solidFill>
                        <a:srgbClr val="005270"/>
                      </a:solidFill>
                      <a:prstDash val="solid"/>
                      <a:round/>
                      <a:headEnd type="none" w="med" len="med"/>
                      <a:tailEnd type="none" w="med" len="med"/>
                    </a:lnT>
                    <a:lnB w="12700" cap="flat" cmpd="sng" algn="ctr">
                      <a:solidFill>
                        <a:srgbClr val="105D70"/>
                      </a:solidFill>
                      <a:prstDash val="solid"/>
                      <a:round/>
                      <a:headEnd type="none" w="med" len="med"/>
                      <a:tailEnd type="none" w="med" len="med"/>
                    </a:lnB>
                    <a:solidFill>
                      <a:srgbClr val="FFFFFF"/>
                    </a:solidFill>
                  </a:tcPr>
                </a:tc>
                <a:extLst>
                  <a:ext uri="{0D108BD9-81ED-4DB2-BD59-A6C34878D82A}">
                    <a16:rowId xmlns:a16="http://schemas.microsoft.com/office/drawing/2014/main" val="1783548124"/>
                  </a:ext>
                </a:extLst>
              </a:tr>
              <a:tr h="638728">
                <a:tc>
                  <a:txBody>
                    <a:bodyPr/>
                    <a:lstStyle/>
                    <a:p>
                      <a:pPr fontAlgn="base"/>
                      <a:r>
                        <a:rPr lang="ar-TN" sz="1800">
                          <a:effectLst/>
                          <a:latin typeface="Sakkal Majalla" panose="02000000000000000000" pitchFamily="2" charset="-78"/>
                          <a:cs typeface="Sakkal Majalla" panose="02000000000000000000" pitchFamily="2" charset="-78"/>
                        </a:rPr>
                        <a:t>يتم تقييم الطلاب عادةً من خلال الاختبارات والواجبات والمشاريع التي تقدم عبر المنصة.</a:t>
                      </a:r>
                    </a:p>
                  </a:txBody>
                  <a:tcPr marL="39921" marR="39921" marT="19960" marB="19960" anchor="ctr">
                    <a:lnL w="7620" cap="flat" cmpd="sng" algn="ctr">
                      <a:solidFill>
                        <a:srgbClr val="B05370"/>
                      </a:solidFill>
                      <a:prstDash val="solid"/>
                      <a:round/>
                      <a:headEnd type="none" w="med" len="med"/>
                      <a:tailEnd type="none" w="med" len="med"/>
                    </a:lnL>
                    <a:lnR w="7620" cap="flat" cmpd="sng" algn="ctr">
                      <a:solidFill>
                        <a:srgbClr val="105D70"/>
                      </a:solidFill>
                      <a:prstDash val="solid"/>
                      <a:round/>
                      <a:headEnd type="none" w="med" len="med"/>
                      <a:tailEnd type="none" w="med" len="med"/>
                    </a:lnR>
                    <a:lnT w="12700" cap="flat" cmpd="sng" algn="ctr">
                      <a:solidFill>
                        <a:srgbClr val="B05370"/>
                      </a:solidFill>
                      <a:prstDash val="solid"/>
                      <a:round/>
                      <a:headEnd type="none" w="med" len="med"/>
                      <a:tailEnd type="none" w="med" len="med"/>
                    </a:lnT>
                    <a:lnB w="12700" cap="flat" cmpd="sng" algn="ctr">
                      <a:solidFill>
                        <a:srgbClr val="704B70"/>
                      </a:solidFill>
                      <a:prstDash val="solid"/>
                      <a:round/>
                      <a:headEnd type="none" w="med" len="med"/>
                      <a:tailEnd type="none" w="med" len="med"/>
                    </a:lnB>
                    <a:solidFill>
                      <a:srgbClr val="FFFFFF"/>
                    </a:solidFill>
                  </a:tcPr>
                </a:tc>
                <a:tc>
                  <a:txBody>
                    <a:bodyPr/>
                    <a:lstStyle/>
                    <a:p>
                      <a:pPr fontAlgn="base"/>
                      <a:r>
                        <a:rPr lang="ar-TN" sz="1800" dirty="0">
                          <a:effectLst/>
                          <a:latin typeface="Sakkal Majalla" panose="02000000000000000000" pitchFamily="2" charset="-78"/>
                          <a:cs typeface="Sakkal Majalla" panose="02000000000000000000" pitchFamily="2" charset="-78"/>
                        </a:rPr>
                        <a:t>قد تتضمن طرق تقييم متنوعة مثل الاختبارات عبر الإنترنت والمناقشات والمشاريع الجماعية.</a:t>
                      </a:r>
                    </a:p>
                  </a:txBody>
                  <a:tcPr marL="39921" marR="39921" marT="19960" marB="19960" anchor="ctr">
                    <a:lnL w="7620" cap="flat" cmpd="sng" algn="ctr">
                      <a:solidFill>
                        <a:srgbClr val="105D70"/>
                      </a:solidFill>
                      <a:prstDash val="solid"/>
                      <a:round/>
                      <a:headEnd type="none" w="med" len="med"/>
                      <a:tailEnd type="none" w="med" len="med"/>
                    </a:lnL>
                    <a:lnR w="7620" cap="flat" cmpd="sng" algn="ctr">
                      <a:solidFill>
                        <a:srgbClr val="105D70"/>
                      </a:solidFill>
                      <a:prstDash val="solid"/>
                      <a:round/>
                      <a:headEnd type="none" w="med" len="med"/>
                      <a:tailEnd type="none" w="med" len="med"/>
                    </a:lnR>
                    <a:lnT w="12700" cap="flat" cmpd="sng" algn="ctr">
                      <a:solidFill>
                        <a:srgbClr val="105D70"/>
                      </a:solidFill>
                      <a:prstDash val="solid"/>
                      <a:round/>
                      <a:headEnd type="none" w="med" len="med"/>
                      <a:tailEnd type="none" w="med" len="med"/>
                    </a:lnT>
                    <a:lnB w="12700" cap="flat" cmpd="sng" algn="ctr">
                      <a:solidFill>
                        <a:srgbClr val="905E70"/>
                      </a:solidFill>
                      <a:prstDash val="solid"/>
                      <a:round/>
                      <a:headEnd type="none" w="med" len="med"/>
                      <a:tailEnd type="none" w="med" len="med"/>
                    </a:lnB>
                    <a:solidFill>
                      <a:srgbClr val="FFFFFF"/>
                    </a:solidFill>
                  </a:tcPr>
                </a:tc>
                <a:tc>
                  <a:txBody>
                    <a:bodyPr/>
                    <a:lstStyle/>
                    <a:p>
                      <a:pPr fontAlgn="base"/>
                      <a:r>
                        <a:rPr lang="ar-SA" sz="2500" dirty="0">
                          <a:effectLst/>
                          <a:latin typeface="Sakkal Majalla" panose="02000000000000000000" pitchFamily="2" charset="-78"/>
                          <a:cs typeface="Sakkal Majalla" panose="02000000000000000000" pitchFamily="2" charset="-78"/>
                        </a:rPr>
                        <a:t>التقييم</a:t>
                      </a:r>
                      <a:endParaRPr lang="ar-TN" sz="2500" dirty="0">
                        <a:effectLst/>
                        <a:latin typeface="Sakkal Majalla" panose="02000000000000000000" pitchFamily="2" charset="-78"/>
                        <a:cs typeface="Sakkal Majalla" panose="02000000000000000000" pitchFamily="2" charset="-78"/>
                      </a:endParaRPr>
                    </a:p>
                  </a:txBody>
                  <a:tcPr marL="39921" marR="39921" marT="19960" marB="19960" anchor="ctr">
                    <a:lnL w="7620" cap="flat" cmpd="sng" algn="ctr">
                      <a:solidFill>
                        <a:srgbClr val="105D70"/>
                      </a:solidFill>
                      <a:prstDash val="solid"/>
                      <a:round/>
                      <a:headEnd type="none" w="med" len="med"/>
                      <a:tailEnd type="none" w="med" len="med"/>
                    </a:lnL>
                    <a:lnR w="7620" cap="flat" cmpd="sng" algn="ctr">
                      <a:solidFill>
                        <a:srgbClr val="105D70"/>
                      </a:solidFill>
                      <a:prstDash val="solid"/>
                      <a:round/>
                      <a:headEnd type="none" w="med" len="med"/>
                      <a:tailEnd type="none" w="med" len="med"/>
                    </a:lnR>
                    <a:lnT w="12700" cap="flat" cmpd="sng" algn="ctr">
                      <a:solidFill>
                        <a:srgbClr val="105D70"/>
                      </a:solidFill>
                      <a:prstDash val="solid"/>
                      <a:round/>
                      <a:headEnd type="none" w="med" len="med"/>
                      <a:tailEnd type="none" w="med" len="med"/>
                    </a:lnT>
                    <a:lnB w="12700" cap="flat" cmpd="sng" algn="ctr">
                      <a:solidFill>
                        <a:srgbClr val="905E70"/>
                      </a:solidFill>
                      <a:prstDash val="solid"/>
                      <a:round/>
                      <a:headEnd type="none" w="med" len="med"/>
                      <a:tailEnd type="none" w="med" len="med"/>
                    </a:lnB>
                    <a:solidFill>
                      <a:srgbClr val="FFFFFF"/>
                    </a:solidFill>
                  </a:tcPr>
                </a:tc>
                <a:extLst>
                  <a:ext uri="{0D108BD9-81ED-4DB2-BD59-A6C34878D82A}">
                    <a16:rowId xmlns:a16="http://schemas.microsoft.com/office/drawing/2014/main" val="782894035"/>
                  </a:ext>
                </a:extLst>
              </a:tr>
              <a:tr h="758490">
                <a:tc>
                  <a:txBody>
                    <a:bodyPr/>
                    <a:lstStyle/>
                    <a:p>
                      <a:pPr fontAlgn="base"/>
                      <a:r>
                        <a:rPr lang="ar-TN" sz="1800" dirty="0">
                          <a:effectLst/>
                          <a:latin typeface="Sakkal Majalla" panose="02000000000000000000" pitchFamily="2" charset="-78"/>
                          <a:cs typeface="Sakkal Majalla" panose="02000000000000000000" pitchFamily="2" charset="-78"/>
                        </a:rPr>
                        <a:t>يمكن أن تحتوي على مجموعة من المرافق مثل الفصول الافتراضية ومكتبات الموارد ونظام إدارة الاختبارات.</a:t>
                      </a:r>
                    </a:p>
                  </a:txBody>
                  <a:tcPr marL="39921" marR="39921" marT="19960" marB="19960" anchor="ctr">
                    <a:lnL w="7620" cap="flat" cmpd="sng" algn="ctr">
                      <a:solidFill>
                        <a:srgbClr val="704B70"/>
                      </a:solidFill>
                      <a:prstDash val="solid"/>
                      <a:round/>
                      <a:headEnd type="none" w="med" len="med"/>
                      <a:tailEnd type="none" w="med" len="med"/>
                    </a:lnL>
                    <a:lnR w="7620" cap="flat" cmpd="sng" algn="ctr">
                      <a:solidFill>
                        <a:srgbClr val="905E70"/>
                      </a:solidFill>
                      <a:prstDash val="solid"/>
                      <a:round/>
                      <a:headEnd type="none" w="med" len="med"/>
                      <a:tailEnd type="none" w="med" len="med"/>
                    </a:lnR>
                    <a:lnT w="12700" cap="flat" cmpd="sng" algn="ctr">
                      <a:solidFill>
                        <a:srgbClr val="704B70"/>
                      </a:solidFill>
                      <a:prstDash val="solid"/>
                      <a:round/>
                      <a:headEnd type="none" w="med" len="med"/>
                      <a:tailEnd type="none" w="med" len="med"/>
                    </a:lnT>
                    <a:lnB w="7620" cap="flat" cmpd="sng" algn="ctr">
                      <a:solidFill>
                        <a:srgbClr val="704B70"/>
                      </a:solidFill>
                      <a:prstDash val="solid"/>
                      <a:round/>
                      <a:headEnd type="none" w="med" len="med"/>
                      <a:tailEnd type="none" w="med" len="med"/>
                    </a:lnB>
                    <a:solidFill>
                      <a:srgbClr val="FFFFFF"/>
                    </a:solidFill>
                  </a:tcPr>
                </a:tc>
                <a:tc>
                  <a:txBody>
                    <a:bodyPr/>
                    <a:lstStyle/>
                    <a:p>
                      <a:pPr fontAlgn="base"/>
                      <a:r>
                        <a:rPr lang="ar-TN" sz="1800" dirty="0">
                          <a:effectLst/>
                          <a:latin typeface="Sakkal Majalla" panose="02000000000000000000" pitchFamily="2" charset="-78"/>
                          <a:cs typeface="Sakkal Majalla" panose="02000000000000000000" pitchFamily="2" charset="-78"/>
                        </a:rPr>
                        <a:t>قد تستخدم مجموعة متنوعة من التقنيات بما في ذلك مقاطع الفيديو التفاعلية ومنصات التعليم الإلكتروني المتطورة.</a:t>
                      </a:r>
                    </a:p>
                  </a:txBody>
                  <a:tcPr marL="39921" marR="39921" marT="19960" marB="19960" anchor="ctr">
                    <a:lnL w="7620" cap="flat" cmpd="sng" algn="ctr">
                      <a:solidFill>
                        <a:srgbClr val="905E70"/>
                      </a:solidFill>
                      <a:prstDash val="solid"/>
                      <a:round/>
                      <a:headEnd type="none" w="med" len="med"/>
                      <a:tailEnd type="none" w="med" len="med"/>
                    </a:lnL>
                    <a:lnR w="7620" cap="flat" cmpd="sng" algn="ctr">
                      <a:solidFill>
                        <a:srgbClr val="905E70"/>
                      </a:solidFill>
                      <a:prstDash val="solid"/>
                      <a:round/>
                      <a:headEnd type="none" w="med" len="med"/>
                      <a:tailEnd type="none" w="med" len="med"/>
                    </a:lnR>
                    <a:lnT w="12700" cap="flat" cmpd="sng" algn="ctr">
                      <a:solidFill>
                        <a:srgbClr val="905E70"/>
                      </a:solidFill>
                      <a:prstDash val="solid"/>
                      <a:round/>
                      <a:headEnd type="none" w="med" len="med"/>
                      <a:tailEnd type="none" w="med" len="med"/>
                    </a:lnT>
                    <a:lnB w="7620" cap="flat" cmpd="sng" algn="ctr">
                      <a:solidFill>
                        <a:srgbClr val="905E70"/>
                      </a:solidFill>
                      <a:prstDash val="solid"/>
                      <a:round/>
                      <a:headEnd type="none" w="med" len="med"/>
                      <a:tailEnd type="none" w="med" len="med"/>
                    </a:lnB>
                    <a:solidFill>
                      <a:srgbClr val="FFFFFF"/>
                    </a:solidFill>
                  </a:tcPr>
                </a:tc>
                <a:tc>
                  <a:txBody>
                    <a:bodyPr/>
                    <a:lstStyle/>
                    <a:p>
                      <a:pPr fontAlgn="base"/>
                      <a:r>
                        <a:rPr lang="ar-SA" sz="2500" dirty="0">
                          <a:effectLst/>
                          <a:latin typeface="Sakkal Majalla" panose="02000000000000000000" pitchFamily="2" charset="-78"/>
                          <a:cs typeface="Sakkal Majalla" panose="02000000000000000000" pitchFamily="2" charset="-78"/>
                        </a:rPr>
                        <a:t>التكنولوجيا</a:t>
                      </a:r>
                      <a:endParaRPr lang="ar-TN" sz="2500" dirty="0">
                        <a:effectLst/>
                        <a:latin typeface="Sakkal Majalla" panose="02000000000000000000" pitchFamily="2" charset="-78"/>
                        <a:cs typeface="Sakkal Majalla" panose="02000000000000000000" pitchFamily="2" charset="-78"/>
                      </a:endParaRPr>
                    </a:p>
                  </a:txBody>
                  <a:tcPr marL="39921" marR="39921" marT="19960" marB="19960" anchor="ctr">
                    <a:lnL w="7620" cap="flat" cmpd="sng" algn="ctr">
                      <a:solidFill>
                        <a:srgbClr val="905E70"/>
                      </a:solidFill>
                      <a:prstDash val="solid"/>
                      <a:round/>
                      <a:headEnd type="none" w="med" len="med"/>
                      <a:tailEnd type="none" w="med" len="med"/>
                    </a:lnL>
                    <a:lnR w="7620" cap="flat" cmpd="sng" algn="ctr">
                      <a:solidFill>
                        <a:srgbClr val="905E70"/>
                      </a:solidFill>
                      <a:prstDash val="solid"/>
                      <a:round/>
                      <a:headEnd type="none" w="med" len="med"/>
                      <a:tailEnd type="none" w="med" len="med"/>
                    </a:lnR>
                    <a:lnT w="12700" cap="flat" cmpd="sng" algn="ctr">
                      <a:solidFill>
                        <a:srgbClr val="905E70"/>
                      </a:solidFill>
                      <a:prstDash val="solid"/>
                      <a:round/>
                      <a:headEnd type="none" w="med" len="med"/>
                      <a:tailEnd type="none" w="med" len="med"/>
                    </a:lnT>
                    <a:lnB w="7620" cap="flat" cmpd="sng" algn="ctr">
                      <a:solidFill>
                        <a:srgbClr val="905E70"/>
                      </a:solidFill>
                      <a:prstDash val="solid"/>
                      <a:round/>
                      <a:headEnd type="none" w="med" len="med"/>
                      <a:tailEnd type="none" w="med" len="med"/>
                    </a:lnB>
                    <a:solidFill>
                      <a:srgbClr val="FFFFFF"/>
                    </a:solidFill>
                  </a:tcPr>
                </a:tc>
                <a:extLst>
                  <a:ext uri="{0D108BD9-81ED-4DB2-BD59-A6C34878D82A}">
                    <a16:rowId xmlns:a16="http://schemas.microsoft.com/office/drawing/2014/main" val="1195750644"/>
                  </a:ext>
                </a:extLst>
              </a:tr>
            </a:tbl>
          </a:graphicData>
        </a:graphic>
      </p:graphicFrame>
      <p:sp>
        <p:nvSpPr>
          <p:cNvPr id="10" name="Rectangle 1">
            <a:extLst>
              <a:ext uri="{FF2B5EF4-FFF2-40B4-BE49-F238E27FC236}">
                <a16:creationId xmlns:a16="http://schemas.microsoft.com/office/drawing/2014/main" id="{2DE2E4C5-6CC2-CD1D-8862-B24B3E308831}"/>
              </a:ext>
            </a:extLst>
          </p:cNvPr>
          <p:cNvSpPr>
            <a:spLocks noChangeArrowheads="1"/>
          </p:cNvSpPr>
          <p:nvPr/>
        </p:nvSpPr>
        <p:spPr bwMode="auto">
          <a:xfrm>
            <a:off x="4878387" y="1465948"/>
            <a:ext cx="256446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804258"/>
      </p:ext>
    </p:extLst>
  </p:cSld>
  <p:clrMapOvr>
    <a:masterClrMapping/>
  </p:clrMapOvr>
</p:sld>
</file>

<file path=ppt/theme/theme1.xml><?xml version="1.0" encoding="utf-8"?>
<a:theme xmlns:a="http://schemas.openxmlformats.org/drawingml/2006/main" name="Theme1">
  <a:themeElements>
    <a:clrScheme name="الوان الجامعة">
      <a:dk1>
        <a:srgbClr val="006770"/>
      </a:dk1>
      <a:lt1>
        <a:sysClr val="window" lastClr="FFFFFF"/>
      </a:lt1>
      <a:dk2>
        <a:srgbClr val="12303D"/>
      </a:dk2>
      <a:lt2>
        <a:srgbClr val="E7E6E6"/>
      </a:lt2>
      <a:accent1>
        <a:srgbClr val="006770"/>
      </a:accent1>
      <a:accent2>
        <a:srgbClr val="A9894C"/>
      </a:accent2>
      <a:accent3>
        <a:srgbClr val="A5A5A5"/>
      </a:accent3>
      <a:accent4>
        <a:srgbClr val="16ACBA"/>
      </a:accent4>
      <a:accent5>
        <a:srgbClr val="6E610D"/>
      </a:accent5>
      <a:accent6>
        <a:srgbClr val="BAA40D"/>
      </a:accent6>
      <a:hlink>
        <a:srgbClr val="6E0D45"/>
      </a:hlink>
      <a:folHlink>
        <a:srgbClr val="00677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التصميم التعليمي الرقمي وال ChatGPT" id="{5FEB4E96-F713-4B74-BD26-D2627D9AF60C}" vid="{B8F8DE9E-7762-4680-9F16-2046DED1B2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12629</TotalTime>
  <Words>5940</Words>
  <Application>Microsoft Office PowerPoint</Application>
  <PresentationFormat>Widescreen</PresentationFormat>
  <Paragraphs>534</Paragraphs>
  <Slides>58</Slides>
  <Notes>9</Notes>
  <HiddenSlides>4</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Bodoni MT</vt:lpstr>
      <vt:lpstr>Aptos</vt:lpstr>
      <vt:lpstr>Traditional Arabic</vt:lpstr>
      <vt:lpstr>TS Safaa Medium</vt:lpstr>
      <vt:lpstr>TS Safaa</vt:lpstr>
      <vt:lpstr>Arial</vt:lpstr>
      <vt:lpstr>Wingdings</vt:lpstr>
      <vt:lpstr>Times New Roman</vt:lpstr>
      <vt:lpstr>Söhne</vt:lpstr>
      <vt:lpstr>Calibri</vt:lpstr>
      <vt:lpstr>TS Safaa Bold</vt:lpstr>
      <vt:lpstr>Source Sans Pro</vt:lpstr>
      <vt:lpstr>Sakkal Majalla</vt:lpstr>
      <vt:lpstr>Theme1</vt:lpstr>
      <vt:lpstr> بيئات التعلم الرقمي التصميم، المشاركة والنشـــــــر</vt:lpstr>
      <vt:lpstr>الأهداف</vt:lpstr>
      <vt:lpstr>المحاور </vt:lpstr>
      <vt:lpstr>المحور الأول: مفهوم وأهمية بيئات التعلم الإلكتروني التفاعلية</vt:lpstr>
      <vt:lpstr>التعريف ببيئات التعلم الإلكتروني </vt:lpstr>
      <vt:lpstr>التفاعل والتواصل في بيئات التعلم الإلكتروني </vt:lpstr>
      <vt:lpstr>الفوائد العديدة للتعلم الإلكتروني التفاعلي</vt:lpstr>
      <vt:lpstr>تطوير مهارات التفكير من خلال التعلم الإلكتروني </vt:lpstr>
      <vt:lpstr>الفرق بين LMS  و  MOOC  </vt:lpstr>
      <vt:lpstr>الفرق بين LMS  و  MOOC  </vt:lpstr>
      <vt:lpstr>أمثلة ناجحة لاستخدام التعلم الإلكتروني التفاعلي  </vt:lpstr>
      <vt:lpstr>أدوات التفاعل في نظام إدارة التعلم الالكتروني </vt:lpstr>
      <vt:lpstr>أدوات التفاعل: التعريف والمستوى </vt:lpstr>
      <vt:lpstr>PowerPoint Presentation</vt:lpstr>
      <vt:lpstr>معايير نشر المحتوى التفاعلي: الإصدار المخصصAdaptive Release </vt:lpstr>
      <vt:lpstr>إضافة معايير" التاريخ"</vt:lpstr>
      <vt:lpstr>إضافة معايير "العضوية"</vt:lpstr>
      <vt:lpstr>إضافة معايير "مركز التقديرات"</vt:lpstr>
      <vt:lpstr>إضافة معايير "حالة المراجعة"</vt:lpstr>
      <vt:lpstr> مفهوم وأهمية بيئات التعلم الإلكتروني التفاعلية</vt:lpstr>
      <vt:lpstr>المحور الثاني:  توظيف الموارد التعليمية المفتوحة في إثراء المحتوى التعليمي </vt:lpstr>
      <vt:lpstr>الموارد التعليمية المفتوحة...  كيف بدأت؟   </vt:lpstr>
      <vt:lpstr>تعريفات الموارد التعليمية المفتوحة    </vt:lpstr>
      <vt:lpstr>خصائص الموارد التعليمية المفتوحة    </vt:lpstr>
      <vt:lpstr>الحاجة إلى الموارد التعليمية المفتوحة    </vt:lpstr>
      <vt:lpstr>حقوق الملكية    </vt:lpstr>
      <vt:lpstr>رخص المشاع الإبداعي </vt:lpstr>
      <vt:lpstr>رخص المشاع الإبداعي </vt:lpstr>
      <vt:lpstr>PowerPoint Presentation</vt:lpstr>
      <vt:lpstr>PowerPoint Presentation</vt:lpstr>
      <vt:lpstr>PowerPoint Presentation</vt:lpstr>
      <vt:lpstr>PowerPoint Presentation</vt:lpstr>
      <vt:lpstr>شروط استخدام وتوظيف الموارد التعليمية </vt:lpstr>
      <vt:lpstr>الجانب التطبيقي للمحور الثاني </vt:lpstr>
      <vt:lpstr>PowerPoint Presentation</vt:lpstr>
      <vt:lpstr>PowerPoint Presentation</vt:lpstr>
      <vt:lpstr>PowerPoint Presentation</vt:lpstr>
      <vt:lpstr>PowerPoint Presentation</vt:lpstr>
      <vt:lpstr>PowerPoint Presentation</vt:lpstr>
      <vt:lpstr>PowerPoint Presentation</vt:lpstr>
      <vt:lpstr>تنوع الموارد التعليمية المفتوحة والفوائد من استخدامها  </vt:lpstr>
      <vt:lpstr>المحور الثالث: مهارات البحث عن الموارد التعليمية التي تتلاءم مع المحتوى </vt:lpstr>
      <vt:lpstr>مراحل استخدام وتوظيف الموارد التعليمية </vt:lpstr>
      <vt:lpstr>تحديد الاحتياجات </vt:lpstr>
      <vt:lpstr>استخدام محركات البحث المتخصصة في التعليم SEARCH</vt:lpstr>
      <vt:lpstr>الاستفادة والإفادة            COMPOSE </vt:lpstr>
      <vt:lpstr>التكيف  ADAPT</vt:lpstr>
      <vt:lpstr> استخدام وتوظيف الموارد التعليمية USE  </vt:lpstr>
      <vt:lpstr>مشاركة الآخرين SHARE  </vt:lpstr>
      <vt:lpstr>تقييم جودة الموارد المستخدمة</vt:lpstr>
      <vt:lpstr>المحور الرابع :   مهارات انتاج الموارد التعليمية الرقمية الفعالة. </vt:lpstr>
      <vt:lpstr>استخدام تقنيات التصميم والإنتاج الرقمي</vt:lpstr>
      <vt:lpstr> تصميم موارد تفاعلية</vt:lpstr>
      <vt:lpstr>توجيه الطلبة في استخدام الموارد الرقمية</vt:lpstr>
      <vt:lpstr>تطوير مهارات التعلم النشط والابتكار</vt:lpstr>
      <vt:lpstr>تقييم جودة الموارد التعليمية الرقمية </vt:lpstr>
      <vt:lpstr>الملخص</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I. AHMED</dc:creator>
  <cp:lastModifiedBy>Dr. Lassaad SMIRANI</cp:lastModifiedBy>
  <cp:revision>219</cp:revision>
  <dcterms:created xsi:type="dcterms:W3CDTF">2022-04-06T11:01:16Z</dcterms:created>
  <dcterms:modified xsi:type="dcterms:W3CDTF">2024-05-11T13:53:33Z</dcterms:modified>
</cp:coreProperties>
</file>